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75" r:id="rId3"/>
    <p:sldId id="259" r:id="rId4"/>
    <p:sldId id="260" r:id="rId5"/>
    <p:sldId id="261" r:id="rId6"/>
    <p:sldId id="266" r:id="rId7"/>
    <p:sldId id="274" r:id="rId8"/>
    <p:sldId id="278" r:id="rId9"/>
    <p:sldId id="262" r:id="rId10"/>
    <p:sldId id="267" r:id="rId11"/>
    <p:sldId id="263" r:id="rId12"/>
    <p:sldId id="273" r:id="rId13"/>
    <p:sldId id="268" r:id="rId14"/>
    <p:sldId id="269" r:id="rId15"/>
    <p:sldId id="270" r:id="rId16"/>
    <p:sldId id="276" r:id="rId17"/>
    <p:sldId id="277" r:id="rId18"/>
    <p:sldId id="272"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B8B0482-F46F-4404-AFF9-5B35999DDF2A}" type="datetimeFigureOut">
              <a:rPr lang="en-US"/>
              <a:pPr>
                <a:defRPr/>
              </a:pPr>
              <a:t>3/26/2010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8E8699D-7B2A-460D-B144-3971952D860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Change any of this you feel appropriate: especially adding pictures of your own MC if you can: personalising is good – it leads to first-person stories.</a:t>
            </a: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B698FA-176D-480D-9210-189E55783B0A}"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F60F29-E0DB-43AE-8713-0CA38217EE46}"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concept soon caught on and the Directory features just a few of the Messy Churches that exist. You might want to change this page for examples of your own regional MCs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581C9A-B9B6-4FEA-8708-73A61244DF3E}"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B7F8B0-98D9-4DE6-85AE-2A1DA23DE61C}" type="slidenum">
              <a:rPr lang="en-GB" smtClean="0"/>
              <a:pPr fontAlgn="base">
                <a:spcBef>
                  <a:spcPct val="0"/>
                </a:spcBef>
                <a:spcAft>
                  <a:spcPct val="0"/>
                </a:spcAft>
                <a:defRPr/>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These are some of the questions Messy Church makes us ask. (Non-Anglicans may not be bothered about the liturgy question! Indeed many Anglicans probably aren’t….) The really big learning curve is the faith at home q: once a month isn’t enough to be a disciple to we need to find ways to help people follow Jesus at home and at work and school</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0DEB33-31BA-45FB-ACA8-C2E7D9D44233}"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44365E-B855-49E3-828B-E564E5852989}" type="slidenum">
              <a:rPr lang="en-GB" smtClean="0"/>
              <a:pPr fontAlgn="base">
                <a:spcBef>
                  <a:spcPct val="0"/>
                </a:spcBef>
                <a:spcAft>
                  <a:spcPct val="0"/>
                </a:spcAft>
                <a:defRPr/>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ABB5F0-3DF6-4A13-9503-F7DF517196B4}" type="slidenum">
              <a:rPr lang="en-GB" smtClean="0"/>
              <a:pPr fontAlgn="base">
                <a:spcBef>
                  <a:spcPct val="0"/>
                </a:spcBef>
                <a:spcAft>
                  <a:spcPct val="0"/>
                </a:spcAft>
                <a:defRPr/>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8E8699D-7B2A-460D-B144-3971952D8604}"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8E8699D-7B2A-460D-B144-3971952D8604}"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360D8E-B22C-4110-89EE-20C3E7957F81}"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8E8699D-7B2A-460D-B144-3971952D8604}"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would work well to show the Fresh Expressions DVD clip after this slide (available from the Messy Church website) and to allow a short time to reflect in small groups</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0D4738-AAB3-44EA-BEB0-BDC2CF8B6E05}"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Different Messy Churches meet on different days and use the timings differently. Details can be found on the MC website in the Directory</a:t>
            </a:r>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E2800C-511B-4405-B93C-E0184E424B9C}"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All these are crucial to ‘core’ Messy Church</a:t>
            </a: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8EAB04-CEF8-455A-8666-DB871E71AAAC}"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EC1FF1-AA66-48A6-8B38-665A7D1F1EEE}" type="slidenum">
              <a:rPr lang="en-GB" smtClean="0"/>
              <a:pPr fontAlgn="base">
                <a:spcBef>
                  <a:spcPct val="0"/>
                </a:spcBef>
                <a:spcAft>
                  <a:spcPct val="0"/>
                </a:spcAft>
                <a:defRPr/>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C352A3-6366-47BB-87B0-1A72CD51B2E9}" type="slidenum">
              <a:rPr lang="en-GB" smtClean="0"/>
              <a:pPr fontAlgn="base">
                <a:spcBef>
                  <a:spcPct val="0"/>
                </a:spcBef>
                <a:spcAft>
                  <a:spcPct val="0"/>
                </a:spcAft>
                <a:defRPr/>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C352A3-6366-47BB-87B0-1A72CD51B2E9}" type="slidenum">
              <a:rPr lang="en-GB" smtClean="0"/>
              <a:pPr fontAlgn="base">
                <a:spcBef>
                  <a:spcPct val="0"/>
                </a:spcBef>
                <a:spcAft>
                  <a:spcPct val="0"/>
                </a:spcAft>
                <a:defRPr/>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Fresh Expressions DVD was made, featuring Messy Church in 2004, making MC known across the world as the Fresh Expressions Team showed it on tours</a:t>
            </a:r>
          </a:p>
          <a:p>
            <a:pPr eaLnBrk="1" hangingPunct="1">
              <a:spcBef>
                <a:spcPct val="0"/>
              </a:spcBef>
            </a:pPr>
            <a:r>
              <a:rPr lang="en-US" smtClean="0"/>
              <a:t>In 2005 Messy Church the book was published, giving churches a framework to work from.</a:t>
            </a:r>
          </a:p>
          <a:p>
            <a:pPr eaLnBrk="1" hangingPunct="1">
              <a:spcBef>
                <a:spcPct val="0"/>
              </a:spcBef>
            </a:pPr>
            <a:r>
              <a:rPr lang="en-US" smtClean="0"/>
              <a:t>The website was launched in about 2007 when the need for it was obvious – a place to share ideas and experiences.</a:t>
            </a:r>
          </a:p>
          <a:p>
            <a:pPr eaLnBrk="1" hangingPunct="1">
              <a:spcBef>
                <a:spcPct val="0"/>
              </a:spcBef>
            </a:pPr>
            <a:r>
              <a:rPr lang="en-US" smtClean="0"/>
              <a:t>Messy Fiestas – training days for those thinking about or involved in Messy Church started to be run by Barnabas.</a:t>
            </a:r>
          </a:p>
          <a:p>
            <a:pPr eaLnBrk="1" hangingPunct="1">
              <a:spcBef>
                <a:spcPct val="0"/>
              </a:spcBef>
            </a:pPr>
            <a:r>
              <a:rPr lang="en-US" smtClean="0"/>
              <a:t>Messy Church 2 was published in late 08.</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227CA-E6AA-439C-9ED5-DB6ACD4C3AF2}"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103BCEE-043F-41F0-BF41-FBF0FD4EC31A}" type="datetimeFigureOut">
              <a:rPr lang="en-US"/>
              <a:pPr>
                <a:defRPr/>
              </a:pPr>
              <a:t>3/26/2010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B8A3310-9876-46A2-A9DF-542EA453CFE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083DA93-EC45-488D-AD13-AFF1863A8B51}" type="datetimeFigureOut">
              <a:rPr lang="en-US"/>
              <a:pPr>
                <a:defRPr/>
              </a:pPr>
              <a:t>3/26/2010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146224F-F8FF-4D6D-93BA-CDA9EC00423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5B75B49-AE03-4367-916A-F9BE1108ED7A}" type="datetimeFigureOut">
              <a:rPr lang="en-US"/>
              <a:pPr>
                <a:defRPr/>
              </a:pPr>
              <a:t>3/26/2010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69EC329-BC0A-4AC9-988B-6774619CFA9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2E8983F-76E3-4995-A96C-3B47D07619DD}" type="datetimeFigureOut">
              <a:rPr lang="en-US"/>
              <a:pPr>
                <a:defRPr/>
              </a:pPr>
              <a:t>3/26/2010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24B425-05D3-4D16-AA8A-371557A0655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3B6420-32A7-4057-895D-B10FD37577B0}" type="datetimeFigureOut">
              <a:rPr lang="en-US"/>
              <a:pPr>
                <a:defRPr/>
              </a:pPr>
              <a:t>3/26/2010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2A01CD6-99BA-4A46-95D7-0CCF6F1BA89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55017A0-1262-410D-958F-E3DAE8059B4D}" type="datetimeFigureOut">
              <a:rPr lang="en-US"/>
              <a:pPr>
                <a:defRPr/>
              </a:pPr>
              <a:t>3/26/2010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F34C517-8B16-41D9-AAB8-41AE91AAF5C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2948914-0415-40C2-9F65-E5ECF163CD7A}" type="datetimeFigureOut">
              <a:rPr lang="en-US"/>
              <a:pPr>
                <a:defRPr/>
              </a:pPr>
              <a:t>3/26/2010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05D053E-F8F0-4DDE-9B75-0E24025DCB5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CE721E7-8EFF-4BB6-AC9B-18D622B32722}" type="datetimeFigureOut">
              <a:rPr lang="en-US"/>
              <a:pPr>
                <a:defRPr/>
              </a:pPr>
              <a:t>3/26/2010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0FE25F8-8AEC-43D2-911D-0FBB9439304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911162-646D-44A9-BC21-62A3993D893A}" type="datetimeFigureOut">
              <a:rPr lang="en-US"/>
              <a:pPr>
                <a:defRPr/>
              </a:pPr>
              <a:t>3/26/2010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0718A23-66A8-42DB-80DC-334FFD61E7B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D5C6A8-F4AF-45CE-8CAB-A2C7F982B0AB}" type="datetimeFigureOut">
              <a:rPr lang="en-US"/>
              <a:pPr>
                <a:defRPr/>
              </a:pPr>
              <a:t>3/26/2010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0A08E4E-15BE-48E2-B952-99F37EEBBFC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2815A-3A90-42A8-AECE-CC81E9D2BB58}" type="datetimeFigureOut">
              <a:rPr lang="en-US"/>
              <a:pPr>
                <a:defRPr/>
              </a:pPr>
              <a:t>3/26/2010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5974419-6349-4E30-ADFF-CB6BDE56AD9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D6B0518-78DD-4E8C-A61C-ED7342703445}" type="datetimeFigureOut">
              <a:rPr lang="en-US"/>
              <a:pPr>
                <a:defRPr/>
              </a:pPr>
              <a:t>3/26/2010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BAAF094-1774-49CE-8095-A909C300B65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www.barnabasinchurches.org.uk/product/9781841016023.htm" TargetMode="External"/><Relationship Id="rId3" Type="http://schemas.openxmlformats.org/officeDocument/2006/relationships/hyperlink" Target="http://www.barnabasinchurches.org.uk/pages/g.asp?isbn=9781841015033" TargetMode="External"/><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images.google.co.uk/imgres?imgurl=http://www.weblogcartoons.com/cb/messy-church.jpg&amp;imgrefurl=http://www.cartoonchurch.com/blog/2008/01/&amp;h=235&amp;w=400&amp;sz=25&amp;hl=en&amp;start=1&amp;sig2=FN6JS5gdRX28XOVrZNNQfQ&amp;usg=__TlbzBf4Qrn-6MUsHfn9mQ7kiPdI=&amp;tbnid=9a_rHimUNPwC2M:&amp;tbnh=73&amp;tbnw=124&amp;ei=abTrSJDvGY2mQoLx1bsM&amp;prev=/images?q=messy+church+2&amp;gbv=2&amp;hl=en" TargetMode="External"/><Relationship Id="rId11" Type="http://schemas.openxmlformats.org/officeDocument/2006/relationships/image" Target="../media/image15.jpeg"/><Relationship Id="rId5" Type="http://schemas.openxmlformats.org/officeDocument/2006/relationships/image" Target="../media/image11.jpeg"/><Relationship Id="rId10" Type="http://schemas.openxmlformats.org/officeDocument/2006/relationships/image" Target="../media/image14.jpeg"/><Relationship Id="rId4" Type="http://schemas.openxmlformats.org/officeDocument/2006/relationships/image" Target="../media/image10.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webmail.brf.org.uk/exchange/lucy/Inbox/Messy%20Church-8.EML/Messy%20Church%20new.JPG/C58EA28C-18C0-4a97-9AF2-036E93DDAFB3/Messy%20Church%20new.JPG?attach=1"/>
          <p:cNvSpPr>
            <a:spLocks noChangeAspect="1" noChangeArrowheads="1"/>
          </p:cNvSpPr>
          <p:nvPr/>
        </p:nvSpPr>
        <p:spPr bwMode="auto">
          <a:xfrm>
            <a:off x="63500" y="-136525"/>
            <a:ext cx="7229475" cy="5114925"/>
          </a:xfrm>
          <a:prstGeom prst="rect">
            <a:avLst/>
          </a:prstGeom>
          <a:noFill/>
          <a:ln w="9525">
            <a:noFill/>
            <a:miter lim="800000"/>
            <a:headEnd/>
            <a:tailEnd/>
          </a:ln>
        </p:spPr>
        <p:txBody>
          <a:bodyPr/>
          <a:lstStyle/>
          <a:p>
            <a:endParaRPr lang="en-US">
              <a:latin typeface="Calibri" pitchFamily="34" charset="0"/>
            </a:endParaRPr>
          </a:p>
        </p:txBody>
      </p:sp>
      <p:pic>
        <p:nvPicPr>
          <p:cNvPr id="2051" name="Picture 14" descr="LOGO.jpg"/>
          <p:cNvPicPr>
            <a:picLocks noChangeAspect="1"/>
          </p:cNvPicPr>
          <p:nvPr/>
        </p:nvPicPr>
        <p:blipFill>
          <a:blip r:embed="rId3" cstate="print"/>
          <a:srcRect/>
          <a:stretch>
            <a:fillRect/>
          </a:stretch>
        </p:blipFill>
        <p:spPr bwMode="auto">
          <a:xfrm>
            <a:off x="85725" y="0"/>
            <a:ext cx="9058275" cy="640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642938"/>
            <a:ext cx="8229600" cy="857250"/>
          </a:xfrm>
        </p:spPr>
        <p:txBody>
          <a:bodyPr/>
          <a:lstStyle/>
          <a:p>
            <a:pPr eaLnBrk="1" hangingPunct="1"/>
            <a:r>
              <a:rPr lang="en-GB" smtClean="0"/>
              <a:t>September 2008  </a:t>
            </a:r>
            <a:endParaRPr lang="en-US" smtClean="0"/>
          </a:p>
        </p:txBody>
      </p:sp>
      <p:sp>
        <p:nvSpPr>
          <p:cNvPr id="3" name="Content Placeholder 2"/>
          <p:cNvSpPr>
            <a:spLocks noGrp="1"/>
          </p:cNvSpPr>
          <p:nvPr>
            <p:ph idx="1"/>
          </p:nvPr>
        </p:nvSpPr>
        <p:spPr>
          <a:xfrm>
            <a:off x="457200" y="1500188"/>
            <a:ext cx="8229600" cy="5357812"/>
          </a:xfrm>
        </p:spPr>
        <p:txBody>
          <a:bodyPr rtlCol="0">
            <a:normAutofit fontScale="92500" lnSpcReduction="10000"/>
          </a:bodyPr>
          <a:lstStyle/>
          <a:p>
            <a:pPr algn="ctr" eaLnBrk="1" fontAlgn="auto" hangingPunct="1">
              <a:spcAft>
                <a:spcPts val="0"/>
              </a:spcAft>
              <a:buFont typeface="Arial" pitchFamily="34" charset="0"/>
              <a:buNone/>
              <a:defRPr/>
            </a:pPr>
            <a:r>
              <a:rPr lang="en-GB" b="1" i="1" dirty="0" smtClean="0">
                <a:latin typeface="+mj-lt"/>
              </a:rPr>
              <a:t>Going deeper... Going wider</a:t>
            </a:r>
          </a:p>
          <a:p>
            <a:pPr algn="ctr" eaLnBrk="1" fontAlgn="auto" hangingPunct="1">
              <a:spcAft>
                <a:spcPts val="0"/>
              </a:spcAft>
              <a:buFont typeface="Arial" pitchFamily="34" charset="0"/>
              <a:buNone/>
              <a:defRPr/>
            </a:pPr>
            <a:endParaRPr lang="en-GB" b="1" i="1" dirty="0" smtClean="0">
              <a:latin typeface="+mj-lt"/>
            </a:endParaRPr>
          </a:p>
          <a:p>
            <a:pPr algn="ctr" eaLnBrk="1" fontAlgn="auto" hangingPunct="1">
              <a:spcAft>
                <a:spcPts val="0"/>
              </a:spcAft>
              <a:buFont typeface="Arial" pitchFamily="34" charset="0"/>
              <a:buNone/>
              <a:defRPr/>
            </a:pPr>
            <a:r>
              <a:rPr lang="en-GB" dirty="0" smtClean="0"/>
              <a:t>	</a:t>
            </a:r>
          </a:p>
          <a:p>
            <a:pPr eaLnBrk="1" fontAlgn="auto" hangingPunct="1">
              <a:spcAft>
                <a:spcPts val="0"/>
              </a:spcAft>
              <a:buFont typeface="Arial" pitchFamily="34" charset="0"/>
              <a:buNone/>
              <a:defRPr/>
            </a:pPr>
            <a:r>
              <a:rPr lang="en-US" dirty="0" smtClean="0">
                <a:latin typeface="+mj-lt"/>
              </a:rPr>
              <a:t>BRF’s Barnabas found funding for Lucy to work fulltime on Messy Church:</a:t>
            </a:r>
          </a:p>
          <a:p>
            <a:pPr eaLnBrk="1" fontAlgn="auto" hangingPunct="1">
              <a:spcAft>
                <a:spcPts val="0"/>
              </a:spcAft>
              <a:buFont typeface="Arial" pitchFamily="34" charset="0"/>
              <a:buChar char="•"/>
              <a:defRPr/>
            </a:pPr>
            <a:r>
              <a:rPr lang="en-US" dirty="0" smtClean="0">
                <a:latin typeface="+mj-lt"/>
              </a:rPr>
              <a:t>To make Messy Church and its aims better known</a:t>
            </a:r>
          </a:p>
          <a:p>
            <a:pPr eaLnBrk="1" fontAlgn="auto" hangingPunct="1">
              <a:spcAft>
                <a:spcPts val="0"/>
              </a:spcAft>
              <a:buFont typeface="Arial" pitchFamily="34" charset="0"/>
              <a:buChar char="•"/>
              <a:defRPr/>
            </a:pPr>
            <a:r>
              <a:rPr lang="en-US" dirty="0">
                <a:latin typeface="+mj-lt"/>
              </a:rPr>
              <a:t> </a:t>
            </a:r>
            <a:r>
              <a:rPr lang="en-US" dirty="0" smtClean="0">
                <a:latin typeface="+mj-lt"/>
              </a:rPr>
              <a:t>To support Messy Church leaders through Regional Coordinators, the website, Fiestas, a two-way flow of ideas and prayer </a:t>
            </a:r>
          </a:p>
          <a:p>
            <a:pPr eaLnBrk="1" fontAlgn="auto" hangingPunct="1">
              <a:spcAft>
                <a:spcPts val="0"/>
              </a:spcAft>
              <a:buFont typeface="Arial" pitchFamily="34" charset="0"/>
              <a:buChar char="•"/>
              <a:defRPr/>
            </a:pPr>
            <a:r>
              <a:rPr lang="en-US" dirty="0" smtClean="0">
                <a:latin typeface="+mj-lt"/>
              </a:rPr>
              <a:t>To discern what God is teaching the Church through Messy Church</a:t>
            </a:r>
          </a:p>
          <a:p>
            <a:pPr algn="ctr" eaLnBrk="1" fontAlgn="auto" hangingPunct="1">
              <a:spcAft>
                <a:spcPts val="0"/>
              </a:spcAft>
              <a:buFont typeface="Arial" pitchFamily="34" charset="0"/>
              <a:buNone/>
              <a:defRPr/>
            </a:pPr>
            <a:endParaRPr lang="en-GB" dirty="0" smtClean="0"/>
          </a:p>
        </p:txBody>
      </p:sp>
      <p:pic>
        <p:nvPicPr>
          <p:cNvPr id="10244" name="Picture 3" descr="LOGO.jpg"/>
          <p:cNvPicPr>
            <a:picLocks noChangeAspect="1"/>
          </p:cNvPicPr>
          <p:nvPr/>
        </p:nvPicPr>
        <p:blipFill>
          <a:blip r:embed="rId3" cstate="print"/>
          <a:srcRect/>
          <a:stretch>
            <a:fillRect/>
          </a:stretch>
        </p:blipFill>
        <p:spPr bwMode="auto">
          <a:xfrm>
            <a:off x="214313" y="214313"/>
            <a:ext cx="1717675" cy="1214437"/>
          </a:xfrm>
          <a:prstGeom prst="rect">
            <a:avLst/>
          </a:prstGeom>
          <a:noFill/>
          <a:ln w="9525">
            <a:noFill/>
            <a:miter lim="800000"/>
            <a:headEnd/>
            <a:tailEnd/>
          </a:ln>
        </p:spPr>
      </p:pic>
      <p:pic>
        <p:nvPicPr>
          <p:cNvPr id="10245" name="Picture 4" descr="IMG_0026.JPG"/>
          <p:cNvPicPr>
            <a:picLocks noChangeAspect="1"/>
          </p:cNvPicPr>
          <p:nvPr/>
        </p:nvPicPr>
        <p:blipFill>
          <a:blip r:embed="rId4" cstate="print"/>
          <a:srcRect/>
          <a:stretch>
            <a:fillRect/>
          </a:stretch>
        </p:blipFill>
        <p:spPr bwMode="auto">
          <a:xfrm>
            <a:off x="7000875" y="285750"/>
            <a:ext cx="1946275" cy="259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2286000"/>
            <a:ext cx="8229600" cy="4357688"/>
          </a:xfrm>
        </p:spPr>
        <p:txBody>
          <a:bodyPr/>
          <a:lstStyle/>
          <a:p>
            <a:pPr marL="273050" indent="-273050" eaLnBrk="1" hangingPunct="1">
              <a:buClr>
                <a:srgbClr val="9BBB59"/>
              </a:buClr>
              <a:buFont typeface="Wingdings 2" pitchFamily="18" charset="2"/>
              <a:buNone/>
            </a:pPr>
            <a:r>
              <a:rPr lang="en-GB" sz="2800" b="1" i="1" smtClean="0">
                <a:solidFill>
                  <a:srgbClr val="9BBB59"/>
                </a:solidFill>
              </a:rPr>
              <a:t>	</a:t>
            </a:r>
            <a:r>
              <a:rPr lang="en-GB" sz="2000" b="1" i="1" smtClean="0"/>
              <a:t>Rochdale, Didcot, Hanham, Bournemouth, Hellifield, Newport, Brixham, Dawlish, Meade Vale, Bristol, Truro, Poole, Lymington, Exeter, Manchester, Buckingham, Saltburn, Hammer, Sea Mills, Warwick, Wolverhampton, Hayes End, Grimsby, Epsom, Polegate, Camborne, Kegworth, Rixton, Westgate on Sea, Christchurch New Zealand, Cowplain, Lightwater, Morden, Epsom, Westgate, Beccles, Cambridge, Kilburn, Surbiton, Lydd, Colchester, Hundon, Brookwood, Petersfield, Wootton, East Ham, Strood, Claygate, Oakley, Farnborough, Codsall, Grimsby, Redditch, Shipston on Stour, Macclesfield, Raunds, Lilleshall, Carlisle, Barrow in Furness, Wythenshawe, Liverpool, Jarrow, Neath, Leith, Stranton,  Alderley Edge, Newcastle, Norton, Bebbington, N Aylsham, Sutton Coldfield, Newfoundland... (251 listed in Dec 09)</a:t>
            </a:r>
            <a:endParaRPr lang="en-US" sz="2000" b="1" i="1" smtClean="0"/>
          </a:p>
        </p:txBody>
      </p:sp>
      <p:sp>
        <p:nvSpPr>
          <p:cNvPr id="8195" name="Rectangle 6"/>
          <p:cNvSpPr>
            <a:spLocks noChangeArrowheads="1"/>
          </p:cNvSpPr>
          <p:nvPr/>
        </p:nvSpPr>
        <p:spPr bwMode="auto">
          <a:xfrm>
            <a:off x="1857375" y="220663"/>
            <a:ext cx="5214938" cy="1570037"/>
          </a:xfrm>
          <a:prstGeom prst="rect">
            <a:avLst/>
          </a:prstGeom>
          <a:noFill/>
          <a:ln w="9525">
            <a:noFill/>
            <a:miter lim="800000"/>
            <a:headEnd/>
            <a:tailEnd/>
          </a:ln>
        </p:spPr>
        <p:txBody>
          <a:bodyPr>
            <a:spAutoFit/>
          </a:bodyPr>
          <a:lstStyle/>
          <a:p>
            <a:pPr algn="ctr"/>
            <a:r>
              <a:rPr lang="en-GB" sz="3200">
                <a:latin typeface="Arial Black" pitchFamily="34" charset="0"/>
              </a:rPr>
              <a:t>Regionally</a:t>
            </a:r>
          </a:p>
          <a:p>
            <a:pPr algn="ctr"/>
            <a:r>
              <a:rPr lang="en-GB" sz="3200">
                <a:latin typeface="Arial Black" pitchFamily="34" charset="0"/>
              </a:rPr>
              <a:t>Nationally </a:t>
            </a:r>
          </a:p>
          <a:p>
            <a:pPr algn="ctr"/>
            <a:r>
              <a:rPr lang="en-GB" sz="3200">
                <a:latin typeface="Arial Black" pitchFamily="34" charset="0"/>
              </a:rPr>
              <a:t>Internationally</a:t>
            </a:r>
            <a:endParaRPr lang="en-US" sz="3200">
              <a:latin typeface="Arial Black" pitchFamily="34" charset="0"/>
            </a:endParaRPr>
          </a:p>
        </p:txBody>
      </p:sp>
      <p:pic>
        <p:nvPicPr>
          <p:cNvPr id="8196" name="Picture 2"/>
          <p:cNvPicPr>
            <a:picLocks noChangeAspect="1" noChangeArrowheads="1"/>
          </p:cNvPicPr>
          <p:nvPr/>
        </p:nvPicPr>
        <p:blipFill>
          <a:blip r:embed="rId3" cstate="print"/>
          <a:srcRect/>
          <a:stretch>
            <a:fillRect/>
          </a:stretch>
        </p:blipFill>
        <p:spPr bwMode="auto">
          <a:xfrm>
            <a:off x="144463" y="144463"/>
            <a:ext cx="2570162" cy="1927225"/>
          </a:xfrm>
          <a:prstGeom prst="rect">
            <a:avLst/>
          </a:prstGeom>
          <a:noFill/>
          <a:ln w="9525">
            <a:noFill/>
            <a:miter lim="800000"/>
            <a:headEnd/>
            <a:tailEnd/>
          </a:ln>
        </p:spPr>
      </p:pic>
      <p:cxnSp>
        <p:nvCxnSpPr>
          <p:cNvPr id="10" name="Straight Arrow Connector 9"/>
          <p:cNvCxnSpPr/>
          <p:nvPr/>
        </p:nvCxnSpPr>
        <p:spPr>
          <a:xfrm rot="16200000" flipH="1">
            <a:off x="1714500" y="1857376"/>
            <a:ext cx="1428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198" name="Picture 5" descr="LOGO.jpg"/>
          <p:cNvPicPr>
            <a:picLocks noChangeAspect="1"/>
          </p:cNvPicPr>
          <p:nvPr/>
        </p:nvPicPr>
        <p:blipFill>
          <a:blip r:embed="rId4" cstate="print"/>
          <a:srcRect/>
          <a:stretch>
            <a:fillRect/>
          </a:stretch>
        </p:blipFill>
        <p:spPr bwMode="auto">
          <a:xfrm>
            <a:off x="7000875" y="357188"/>
            <a:ext cx="1643063" cy="116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1152525" y="1081088"/>
            <a:ext cx="6786563" cy="7294562"/>
          </a:xfrm>
          <a:prstGeom prst="rect">
            <a:avLst/>
          </a:prstGeom>
          <a:noFill/>
          <a:ln w="9525">
            <a:noFill/>
            <a:miter lim="800000"/>
            <a:headEnd/>
            <a:tailEnd/>
          </a:ln>
        </p:spPr>
        <p:txBody>
          <a:bodyPr>
            <a:spAutoFit/>
          </a:bodyPr>
          <a:lstStyle/>
          <a:p>
            <a:r>
              <a:rPr lang="en-GB" b="1" i="1">
                <a:latin typeface="Calibri" pitchFamily="34" charset="0"/>
              </a:rPr>
              <a:t>Revd Dr Steven Croft, Bishop of Sheffield:</a:t>
            </a:r>
          </a:p>
          <a:p>
            <a:endParaRPr lang="en-GB" b="1">
              <a:latin typeface="Calibri" pitchFamily="34" charset="0"/>
            </a:endParaRPr>
          </a:p>
          <a:p>
            <a:r>
              <a:rPr lang="en-GB" b="1">
                <a:latin typeface="Calibri" pitchFamily="34" charset="0"/>
              </a:rPr>
              <a:t> ... I believe it is one of the most significant developments in fresh expressions of church at the present time. ... Messy Church deserves every encouragement and support.  </a:t>
            </a:r>
          </a:p>
          <a:p>
            <a:endParaRPr lang="en-GB" b="1" i="1">
              <a:latin typeface="Calibri" pitchFamily="34" charset="0"/>
            </a:endParaRPr>
          </a:p>
          <a:p>
            <a:endParaRPr lang="en-GB" b="1" i="1">
              <a:latin typeface="Calibri" pitchFamily="34" charset="0"/>
            </a:endParaRPr>
          </a:p>
          <a:p>
            <a:r>
              <a:rPr lang="en-GB" b="1" i="1">
                <a:latin typeface="Calibri" pitchFamily="34" charset="0"/>
              </a:rPr>
              <a:t>Revd George Lings, Director of Church Army’s Research Unit – The Sheffield Centre:</a:t>
            </a:r>
          </a:p>
          <a:p>
            <a:endParaRPr lang="en-GB" b="1">
              <a:latin typeface="Calibri" pitchFamily="34" charset="0"/>
            </a:endParaRPr>
          </a:p>
          <a:p>
            <a:r>
              <a:rPr lang="en-GB" b="1">
                <a:latin typeface="Calibri" pitchFamily="34" charset="0"/>
              </a:rPr>
              <a:t>Messy Church is important within the current re-imagination of what it is to be Church. Don't dumb it down to kids, crafts and church-lite. It fosters inherent participation by contrast to congregational passivity. It connects across the generations instead of 'sending the children out'. It offers a holistic vision of church by weaving together community and creativity, out of which comes appropriate liturgy. This is positively different from laying on worship into which the attenders are assimilated. Moreover its spread shows it is accessible and transferable to many contexts.  It has much to teach us all. </a:t>
            </a:r>
          </a:p>
          <a:p>
            <a:endParaRPr lang="en-GB" i="1">
              <a:latin typeface="Calibri" pitchFamily="34" charset="0"/>
            </a:endParaRPr>
          </a:p>
          <a:p>
            <a:endParaRPr lang="en-GB" i="1">
              <a:latin typeface="Calibri" pitchFamily="34" charset="0"/>
            </a:endParaRPr>
          </a:p>
          <a:p>
            <a:endParaRPr lang="en-GB" i="1">
              <a:latin typeface="Calibri" pitchFamily="34" charset="0"/>
            </a:endParaRPr>
          </a:p>
          <a:p>
            <a:endParaRPr lang="en-GB" i="1">
              <a:latin typeface="Calibri" pitchFamily="34" charset="0"/>
            </a:endParaRPr>
          </a:p>
          <a:p>
            <a:endParaRPr lang="en-GB" i="1">
              <a:latin typeface="Calibri" pitchFamily="34" charset="0"/>
            </a:endParaRPr>
          </a:p>
          <a:p>
            <a:endParaRPr lang="en-GB" i="1">
              <a:latin typeface="Calibri" pitchFamily="34" charset="0"/>
            </a:endParaRPr>
          </a:p>
          <a:p>
            <a:endParaRPr lang="en-GB">
              <a:latin typeface="Calibri" pitchFamily="34" charset="0"/>
            </a:endParaRPr>
          </a:p>
        </p:txBody>
      </p:sp>
      <p:pic>
        <p:nvPicPr>
          <p:cNvPr id="9219" name="Picture 3" descr="LOGO.jpg"/>
          <p:cNvPicPr>
            <a:picLocks noChangeAspect="1"/>
          </p:cNvPicPr>
          <p:nvPr/>
        </p:nvPicPr>
        <p:blipFill>
          <a:blip r:embed="rId3" cstate="print"/>
          <a:srcRect/>
          <a:stretch>
            <a:fillRect/>
          </a:stretch>
        </p:blipFill>
        <p:spPr bwMode="auto">
          <a:xfrm>
            <a:off x="7072313" y="214313"/>
            <a:ext cx="1717675" cy="121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lvl="1" eaLnBrk="1" fontAlgn="auto" hangingPunct="1">
              <a:spcBef>
                <a:spcPts val="0"/>
              </a:spcBef>
              <a:spcAft>
                <a:spcPts val="0"/>
              </a:spcAft>
              <a:defRPr/>
            </a:pPr>
            <a:r>
              <a:rPr lang="en-GB" sz="4800" b="1" dirty="0">
                <a:solidFill>
                  <a:sysClr val="windowText" lastClr="000000"/>
                </a:solidFill>
                <a:latin typeface="+mj-lt"/>
              </a:rPr>
              <a:t>Helping Church grow</a:t>
            </a:r>
            <a:r>
              <a:rPr lang="en-GB" sz="1800" dirty="0">
                <a:solidFill>
                  <a:sysClr val="windowText" lastClr="000000"/>
                </a:solidFill>
              </a:rPr>
              <a:t/>
            </a:r>
            <a:br>
              <a:rPr lang="en-GB" sz="1800" dirty="0">
                <a:solidFill>
                  <a:sysClr val="windowText" lastClr="000000"/>
                </a:solidFill>
              </a:rPr>
            </a:br>
            <a:endParaRPr lang="en-US" sz="1800" dirty="0">
              <a:solidFill>
                <a:sysClr val="windowText" lastClr="000000"/>
              </a:solidFill>
            </a:endParaRPr>
          </a:p>
        </p:txBody>
      </p:sp>
      <p:sp>
        <p:nvSpPr>
          <p:cNvPr id="3" name="Content Placeholder 2"/>
          <p:cNvSpPr>
            <a:spLocks noGrp="1"/>
          </p:cNvSpPr>
          <p:nvPr>
            <p:ph idx="1"/>
          </p:nvPr>
        </p:nvSpPr>
        <p:spPr/>
        <p:txBody>
          <a:bodyPr rtlCol="0">
            <a:normAutofit/>
          </a:bodyPr>
          <a:lstStyle/>
          <a:p>
            <a:pPr lvl="1" algn="ctr" eaLnBrk="1" fontAlgn="auto" hangingPunct="1">
              <a:spcAft>
                <a:spcPts val="0"/>
              </a:spcAft>
              <a:buFont typeface="Arial" pitchFamily="34" charset="0"/>
              <a:buNone/>
              <a:defRPr/>
            </a:pPr>
            <a:r>
              <a:rPr lang="en-GB" sz="3200" b="1" dirty="0" smtClean="0">
                <a:latin typeface="+mj-lt"/>
              </a:rPr>
              <a:t>Could our church services be messier?</a:t>
            </a:r>
          </a:p>
          <a:p>
            <a:pPr lvl="1" algn="ctr" eaLnBrk="1" fontAlgn="auto" hangingPunct="1">
              <a:spcAft>
                <a:spcPts val="0"/>
              </a:spcAft>
              <a:buFont typeface="Arial" pitchFamily="34" charset="0"/>
              <a:buNone/>
              <a:defRPr/>
            </a:pPr>
            <a:r>
              <a:rPr lang="en-GB" sz="3200" b="1" dirty="0" smtClean="0">
                <a:latin typeface="+mj-lt"/>
              </a:rPr>
              <a:t>How important is food to fellowship?</a:t>
            </a:r>
          </a:p>
          <a:p>
            <a:pPr lvl="1" algn="ctr" eaLnBrk="1" fontAlgn="auto" hangingPunct="1">
              <a:spcAft>
                <a:spcPts val="0"/>
              </a:spcAft>
              <a:buFont typeface="Arial" pitchFamily="34" charset="0"/>
              <a:buNone/>
              <a:defRPr/>
            </a:pPr>
            <a:r>
              <a:rPr lang="en-GB" sz="3200" b="1" dirty="0" smtClean="0">
                <a:latin typeface="+mj-lt"/>
              </a:rPr>
              <a:t>How much should we strive to be all-age?</a:t>
            </a:r>
          </a:p>
          <a:p>
            <a:pPr lvl="1" algn="ctr" eaLnBrk="1" fontAlgn="auto" hangingPunct="1">
              <a:spcAft>
                <a:spcPts val="0"/>
              </a:spcAft>
              <a:buFont typeface="Arial" pitchFamily="34" charset="0"/>
              <a:buNone/>
              <a:defRPr/>
            </a:pPr>
            <a:r>
              <a:rPr lang="en-GB" sz="3200" b="1" dirty="0" smtClean="0">
                <a:latin typeface="+mj-lt"/>
              </a:rPr>
              <a:t>What about liturgy?</a:t>
            </a:r>
          </a:p>
          <a:p>
            <a:pPr lvl="1" algn="ctr" eaLnBrk="1" fontAlgn="auto" hangingPunct="1">
              <a:spcAft>
                <a:spcPts val="0"/>
              </a:spcAft>
              <a:buFont typeface="Arial" pitchFamily="34" charset="0"/>
              <a:buNone/>
              <a:defRPr/>
            </a:pPr>
            <a:r>
              <a:rPr lang="en-GB" sz="3200" b="1" dirty="0" smtClean="0">
                <a:latin typeface="+mj-lt"/>
              </a:rPr>
              <a:t>What does this say about women?</a:t>
            </a:r>
          </a:p>
          <a:p>
            <a:pPr lvl="1" algn="ctr" eaLnBrk="1" fontAlgn="auto" hangingPunct="1">
              <a:spcAft>
                <a:spcPts val="0"/>
              </a:spcAft>
              <a:buFont typeface="Arial" pitchFamily="34" charset="0"/>
              <a:buNone/>
              <a:defRPr/>
            </a:pPr>
            <a:r>
              <a:rPr lang="en-GB" sz="3200" b="1" dirty="0" smtClean="0">
                <a:latin typeface="+mj-lt"/>
              </a:rPr>
              <a:t>What about lay leadership?</a:t>
            </a:r>
          </a:p>
          <a:p>
            <a:pPr lvl="1" algn="ctr" eaLnBrk="1" fontAlgn="auto" hangingPunct="1">
              <a:spcAft>
                <a:spcPts val="0"/>
              </a:spcAft>
              <a:buFont typeface="Arial" pitchFamily="34" charset="0"/>
              <a:buNone/>
              <a:defRPr/>
            </a:pPr>
            <a:r>
              <a:rPr lang="en-GB" sz="3200" b="1" i="1" dirty="0" smtClean="0">
                <a:latin typeface="+mj-lt"/>
              </a:rPr>
              <a:t>How do we do faith at home?</a:t>
            </a:r>
          </a:p>
          <a:p>
            <a:pPr algn="r" eaLnBrk="1" fontAlgn="auto" hangingPunct="1">
              <a:spcAft>
                <a:spcPts val="0"/>
              </a:spcAft>
              <a:buFont typeface="Arial" pitchFamily="34" charset="0"/>
              <a:buNone/>
              <a:defRPr/>
            </a:pPr>
            <a:endParaRPr lang="en-US" dirty="0">
              <a:latin typeface="+mj-lt"/>
            </a:endParaRPr>
          </a:p>
        </p:txBody>
      </p:sp>
      <p:pic>
        <p:nvPicPr>
          <p:cNvPr id="11268" name="Picture 3" descr="April May 08 007.jpg"/>
          <p:cNvPicPr>
            <a:picLocks noChangeAspect="1"/>
          </p:cNvPicPr>
          <p:nvPr/>
        </p:nvPicPr>
        <p:blipFill>
          <a:blip r:embed="rId3" cstate="print"/>
          <a:srcRect/>
          <a:stretch>
            <a:fillRect/>
          </a:stretch>
        </p:blipFill>
        <p:spPr bwMode="auto">
          <a:xfrm>
            <a:off x="214313" y="5572125"/>
            <a:ext cx="1524000" cy="1143000"/>
          </a:xfrm>
          <a:prstGeom prst="rect">
            <a:avLst/>
          </a:prstGeom>
          <a:noFill/>
          <a:ln w="9525">
            <a:noFill/>
            <a:miter lim="800000"/>
            <a:headEnd/>
            <a:tailEnd/>
          </a:ln>
        </p:spPr>
      </p:pic>
      <p:pic>
        <p:nvPicPr>
          <p:cNvPr id="11269" name="Picture 4" descr="Messy_Church122.JPG"/>
          <p:cNvPicPr>
            <a:picLocks noChangeAspect="1"/>
          </p:cNvPicPr>
          <p:nvPr/>
        </p:nvPicPr>
        <p:blipFill>
          <a:blip r:embed="rId4" cstate="print"/>
          <a:srcRect/>
          <a:stretch>
            <a:fillRect/>
          </a:stretch>
        </p:blipFill>
        <p:spPr bwMode="auto">
          <a:xfrm>
            <a:off x="214313" y="357188"/>
            <a:ext cx="1643062" cy="1098550"/>
          </a:xfrm>
          <a:prstGeom prst="rect">
            <a:avLst/>
          </a:prstGeom>
          <a:noFill/>
          <a:ln w="9525">
            <a:noFill/>
            <a:miter lim="800000"/>
            <a:headEnd/>
            <a:tailEnd/>
          </a:ln>
        </p:spPr>
      </p:pic>
      <p:pic>
        <p:nvPicPr>
          <p:cNvPr id="11270" name="Picture 6" descr="100_0044.JPG"/>
          <p:cNvPicPr>
            <a:picLocks noChangeAspect="1"/>
          </p:cNvPicPr>
          <p:nvPr/>
        </p:nvPicPr>
        <p:blipFill>
          <a:blip r:embed="rId5" cstate="print"/>
          <a:srcRect/>
          <a:stretch>
            <a:fillRect/>
          </a:stretch>
        </p:blipFill>
        <p:spPr bwMode="auto">
          <a:xfrm>
            <a:off x="7286625" y="428625"/>
            <a:ext cx="1428750" cy="1071563"/>
          </a:xfrm>
          <a:prstGeom prst="rect">
            <a:avLst/>
          </a:prstGeom>
          <a:noFill/>
          <a:ln w="9525">
            <a:noFill/>
            <a:miter lim="800000"/>
            <a:headEnd/>
            <a:tailEnd/>
          </a:ln>
        </p:spPr>
      </p:pic>
      <p:pic>
        <p:nvPicPr>
          <p:cNvPr id="11271" name="Picture 7" descr="Messy_Church154.JPG"/>
          <p:cNvPicPr>
            <a:picLocks noChangeAspect="1"/>
          </p:cNvPicPr>
          <p:nvPr/>
        </p:nvPicPr>
        <p:blipFill>
          <a:blip r:embed="rId6" cstate="print"/>
          <a:srcRect/>
          <a:stretch>
            <a:fillRect/>
          </a:stretch>
        </p:blipFill>
        <p:spPr bwMode="auto">
          <a:xfrm>
            <a:off x="7358063" y="5599113"/>
            <a:ext cx="1590675" cy="106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smtClean="0"/>
              <a:t>Faith at home</a:t>
            </a:r>
          </a:p>
        </p:txBody>
      </p:sp>
      <p:sp>
        <p:nvSpPr>
          <p:cNvPr id="12291" name="Content Placeholder 2"/>
          <p:cNvSpPr>
            <a:spLocks noGrp="1"/>
          </p:cNvSpPr>
          <p:nvPr>
            <p:ph idx="1"/>
          </p:nvPr>
        </p:nvSpPr>
        <p:spPr/>
        <p:txBody>
          <a:bodyPr/>
          <a:lstStyle/>
          <a:p>
            <a:pPr eaLnBrk="1" hangingPunct="1"/>
            <a:r>
              <a:rPr lang="en-GB" smtClean="0"/>
              <a:t>Were you brought up in a Christian household?</a:t>
            </a:r>
          </a:p>
          <a:p>
            <a:pPr eaLnBrk="1" hangingPunct="1"/>
            <a:r>
              <a:rPr lang="en-GB" smtClean="0"/>
              <a:t>How do you know?</a:t>
            </a:r>
          </a:p>
        </p:txBody>
      </p:sp>
      <p:pic>
        <p:nvPicPr>
          <p:cNvPr id="12292" name="Picture 3" descr="family meal1.jpg"/>
          <p:cNvPicPr>
            <a:picLocks noChangeAspect="1"/>
          </p:cNvPicPr>
          <p:nvPr/>
        </p:nvPicPr>
        <p:blipFill>
          <a:blip r:embed="rId3" cstate="print"/>
          <a:srcRect/>
          <a:stretch>
            <a:fillRect/>
          </a:stretch>
        </p:blipFill>
        <p:spPr bwMode="auto">
          <a:xfrm>
            <a:off x="2071688" y="3286125"/>
            <a:ext cx="4929187" cy="3252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1214438" y="1428750"/>
            <a:ext cx="6858000" cy="3970338"/>
          </a:xfrm>
          <a:prstGeom prst="rect">
            <a:avLst/>
          </a:prstGeom>
          <a:noFill/>
          <a:ln w="9525">
            <a:noFill/>
            <a:miter lim="800000"/>
            <a:headEnd/>
            <a:tailEnd/>
          </a:ln>
        </p:spPr>
        <p:txBody>
          <a:bodyPr>
            <a:spAutoFit/>
          </a:bodyPr>
          <a:lstStyle/>
          <a:p>
            <a:endParaRPr lang="en-GB" sz="2800" b="1">
              <a:latin typeface="Calibri" pitchFamily="34" charset="0"/>
            </a:endParaRPr>
          </a:p>
          <a:p>
            <a:endParaRPr lang="en-GB" sz="2800" b="1">
              <a:latin typeface="Calibri" pitchFamily="34" charset="0"/>
            </a:endParaRPr>
          </a:p>
          <a:p>
            <a:r>
              <a:rPr lang="en-GB" sz="2800" b="1">
                <a:latin typeface="Calibri" pitchFamily="34" charset="0"/>
              </a:rPr>
              <a:t>How does / could the </a:t>
            </a:r>
            <a:r>
              <a:rPr lang="en-GB" sz="2800" b="1" i="1" u="sng">
                <a:latin typeface="Calibri" pitchFamily="34" charset="0"/>
              </a:rPr>
              <a:t>Church</a:t>
            </a:r>
            <a:r>
              <a:rPr lang="en-GB" sz="2800" b="1">
                <a:latin typeface="Calibri" pitchFamily="34" charset="0"/>
              </a:rPr>
              <a:t> help families</a:t>
            </a:r>
          </a:p>
          <a:p>
            <a:r>
              <a:rPr lang="en-GB" sz="2800" b="1">
                <a:latin typeface="Calibri" pitchFamily="34" charset="0"/>
              </a:rPr>
              <a:t>bring their children up in the faith?</a:t>
            </a:r>
          </a:p>
          <a:p>
            <a:endParaRPr lang="en-GB" sz="2800" b="1">
              <a:latin typeface="Calibri" pitchFamily="34" charset="0"/>
            </a:endParaRPr>
          </a:p>
          <a:p>
            <a:endParaRPr lang="en-GB" sz="2800" b="1">
              <a:latin typeface="Calibri" pitchFamily="34" charset="0"/>
            </a:endParaRPr>
          </a:p>
          <a:p>
            <a:r>
              <a:rPr lang="en-GB" sz="2800" b="1">
                <a:latin typeface="Calibri" pitchFamily="34" charset="0"/>
              </a:rPr>
              <a:t>What Christian ‘disciplines’ do you think would help families in your area follow Jesus more closely?</a:t>
            </a:r>
          </a:p>
        </p:txBody>
      </p:sp>
      <p:pic>
        <p:nvPicPr>
          <p:cNvPr id="13315" name="Picture 4" descr="LOGO.jpg"/>
          <p:cNvPicPr>
            <a:picLocks noChangeAspect="1"/>
          </p:cNvPicPr>
          <p:nvPr/>
        </p:nvPicPr>
        <p:blipFill>
          <a:blip r:embed="rId3" cstate="print"/>
          <a:srcRect/>
          <a:stretch>
            <a:fillRect/>
          </a:stretch>
        </p:blipFill>
        <p:spPr bwMode="auto">
          <a:xfrm>
            <a:off x="6929438" y="5595938"/>
            <a:ext cx="1785937" cy="1262062"/>
          </a:xfrm>
          <a:prstGeom prst="rect">
            <a:avLst/>
          </a:prstGeom>
          <a:noFill/>
          <a:ln w="9525">
            <a:noFill/>
            <a:miter lim="800000"/>
            <a:headEnd/>
            <a:tailEnd/>
          </a:ln>
        </p:spPr>
      </p:pic>
      <p:pic>
        <p:nvPicPr>
          <p:cNvPr id="13316" name="Picture 3" descr="house on rock.jpg"/>
          <p:cNvPicPr>
            <a:picLocks noChangeAspect="1"/>
          </p:cNvPicPr>
          <p:nvPr/>
        </p:nvPicPr>
        <p:blipFill>
          <a:blip r:embed="rId4" cstate="print"/>
          <a:srcRect/>
          <a:stretch>
            <a:fillRect/>
          </a:stretch>
        </p:blipFill>
        <p:spPr bwMode="auto">
          <a:xfrm>
            <a:off x="6499225" y="0"/>
            <a:ext cx="2644775"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1142984"/>
            <a:ext cx="7858180" cy="6463308"/>
          </a:xfrm>
          <a:prstGeom prst="rect">
            <a:avLst/>
          </a:prstGeom>
          <a:noFill/>
        </p:spPr>
        <p:txBody>
          <a:bodyPr wrap="square" rtlCol="0">
            <a:spAutoFit/>
          </a:bodyPr>
          <a:lstStyle/>
          <a:p>
            <a:pPr algn="ctr"/>
            <a:r>
              <a:rPr lang="en-GB" b="1" dirty="0" smtClean="0"/>
              <a:t>Getting Going</a:t>
            </a:r>
          </a:p>
          <a:p>
            <a:endParaRPr lang="en-GB" dirty="0" smtClean="0"/>
          </a:p>
          <a:p>
            <a:r>
              <a:rPr lang="en-GB" b="1" dirty="0" smtClean="0"/>
              <a:t>Listening: </a:t>
            </a:r>
            <a:r>
              <a:rPr lang="en-GB" dirty="0" smtClean="0"/>
              <a:t>	Do you feel this might be what God’s calling you to?</a:t>
            </a:r>
          </a:p>
          <a:p>
            <a:r>
              <a:rPr lang="en-GB" dirty="0" smtClean="0"/>
              <a:t>	</a:t>
            </a:r>
            <a:r>
              <a:rPr lang="en-GB" dirty="0" smtClean="0"/>
              <a:t>	How will you listen to your community?</a:t>
            </a:r>
          </a:p>
          <a:p>
            <a:r>
              <a:rPr lang="en-GB" dirty="0" smtClean="0"/>
              <a:t>		What gifts does your church have?</a:t>
            </a:r>
          </a:p>
          <a:p>
            <a:endParaRPr lang="en-GB" dirty="0" smtClean="0"/>
          </a:p>
          <a:p>
            <a:r>
              <a:rPr lang="en-GB" b="1" dirty="0" smtClean="0"/>
              <a:t>Planning:</a:t>
            </a:r>
            <a:r>
              <a:rPr lang="en-GB" dirty="0" smtClean="0"/>
              <a:t>	When is the best time for your Messy Church?</a:t>
            </a:r>
          </a:p>
          <a:p>
            <a:r>
              <a:rPr lang="en-GB" dirty="0" smtClean="0"/>
              <a:t>		Where is the best place for it?</a:t>
            </a:r>
          </a:p>
          <a:p>
            <a:endParaRPr lang="en-GB" dirty="0" smtClean="0"/>
          </a:p>
          <a:p>
            <a:r>
              <a:rPr lang="en-GB" b="1" dirty="0" smtClean="0"/>
              <a:t>Expectations:</a:t>
            </a:r>
            <a:r>
              <a:rPr lang="en-GB" dirty="0" smtClean="0"/>
              <a:t>	How many do you expect to come?</a:t>
            </a:r>
          </a:p>
          <a:p>
            <a:r>
              <a:rPr lang="en-GB" dirty="0" smtClean="0"/>
              <a:t>		How will you publicise it?</a:t>
            </a:r>
          </a:p>
          <a:p>
            <a:endParaRPr lang="en-GB" dirty="0" smtClean="0"/>
          </a:p>
          <a:p>
            <a:r>
              <a:rPr lang="en-GB" b="1" dirty="0" smtClean="0"/>
              <a:t>Team:</a:t>
            </a:r>
            <a:r>
              <a:rPr lang="en-GB" dirty="0" smtClean="0"/>
              <a:t>		List the people you will invite onto the team. </a:t>
            </a:r>
          </a:p>
          <a:p>
            <a:r>
              <a:rPr lang="en-GB" dirty="0" smtClean="0"/>
              <a:t>		Core team (3/4) </a:t>
            </a:r>
          </a:p>
          <a:p>
            <a:r>
              <a:rPr lang="en-GB" dirty="0" smtClean="0"/>
              <a:t>		</a:t>
            </a:r>
            <a:r>
              <a:rPr lang="en-GB" dirty="0" err="1" smtClean="0"/>
              <a:t>Welcomers</a:t>
            </a:r>
            <a:endParaRPr lang="en-GB" dirty="0" smtClean="0"/>
          </a:p>
          <a:p>
            <a:r>
              <a:rPr lang="en-GB" dirty="0" smtClean="0"/>
              <a:t>		Craft leaders </a:t>
            </a:r>
          </a:p>
          <a:p>
            <a:r>
              <a:rPr lang="en-GB" dirty="0" smtClean="0"/>
              <a:t>		Cooks </a:t>
            </a:r>
          </a:p>
          <a:p>
            <a:r>
              <a:rPr lang="en-GB" dirty="0" smtClean="0"/>
              <a:t>		Celebration leaders </a:t>
            </a:r>
          </a:p>
          <a:p>
            <a:r>
              <a:rPr lang="en-GB" dirty="0" smtClean="0"/>
              <a:t>		Pray-</a:t>
            </a:r>
            <a:r>
              <a:rPr lang="en-GB" dirty="0" err="1" smtClean="0"/>
              <a:t>ers</a:t>
            </a:r>
            <a:endParaRPr lang="en-GB" dirty="0" smtClean="0"/>
          </a:p>
          <a:p>
            <a:endParaRPr lang="en-GB" dirty="0" smtClean="0"/>
          </a:p>
          <a:p>
            <a:endParaRPr lang="en-GB" dirty="0" smtClean="0"/>
          </a:p>
          <a:p>
            <a:endParaRPr lang="en-GB" dirty="0" smtClean="0"/>
          </a:p>
          <a:p>
            <a:endParaRPr lang="en-GB" dirty="0"/>
          </a:p>
        </p:txBody>
      </p:sp>
      <p:pic>
        <p:nvPicPr>
          <p:cNvPr id="3" name="Picture 4" descr="LOGO.jpg"/>
          <p:cNvPicPr>
            <a:picLocks noChangeAspect="1"/>
          </p:cNvPicPr>
          <p:nvPr/>
        </p:nvPicPr>
        <p:blipFill>
          <a:blip r:embed="rId3" cstate="print"/>
          <a:srcRect/>
          <a:stretch>
            <a:fillRect/>
          </a:stretch>
        </p:blipFill>
        <p:spPr bwMode="auto">
          <a:xfrm>
            <a:off x="7358063" y="5595938"/>
            <a:ext cx="1785937" cy="1262062"/>
          </a:xfrm>
          <a:prstGeom prst="rect">
            <a:avLst/>
          </a:prstGeom>
          <a:noFill/>
          <a:ln w="9525">
            <a:noFill/>
            <a:miter lim="800000"/>
            <a:headEnd/>
            <a:tailEnd/>
          </a:ln>
        </p:spPr>
      </p:pic>
      <p:pic>
        <p:nvPicPr>
          <p:cNvPr id="4" name="Picture 3" descr="spain 045.jpg"/>
          <p:cNvPicPr>
            <a:picLocks noChangeAspect="1"/>
          </p:cNvPicPr>
          <p:nvPr/>
        </p:nvPicPr>
        <p:blipFill>
          <a:blip r:embed="rId4" cstate="print"/>
          <a:stretch>
            <a:fillRect/>
          </a:stretch>
        </p:blipFill>
        <p:spPr>
          <a:xfrm>
            <a:off x="214282" y="214290"/>
            <a:ext cx="2143140" cy="1428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dissolve">
                                      <p:cBhvr>
                                        <p:cTn id="15" dur="500"/>
                                        <p:tgtEl>
                                          <p:spTgt spid="2">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dissolv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dissolve">
                                      <p:cBhvr>
                                        <p:cTn id="23" dur="500"/>
                                        <p:tgtEl>
                                          <p:spTgt spid="2">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dissolve">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dissolve">
                                      <p:cBhvr>
                                        <p:cTn id="31" dur="500"/>
                                        <p:tgtEl>
                                          <p:spTgt spid="2">
                                            <p:txEl>
                                              <p:pRg st="9" end="9"/>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dissolve">
                                      <p:cBhvr>
                                        <p:cTn id="34" dur="500"/>
                                        <p:tgtEl>
                                          <p:spTgt spid="2">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Effect transition="in" filter="dissolve">
                                      <p:cBhvr>
                                        <p:cTn id="39" dur="500"/>
                                        <p:tgtEl>
                                          <p:spTgt spid="2">
                                            <p:txEl>
                                              <p:pRg st="12" end="12"/>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2">
                                            <p:txEl>
                                              <p:pRg st="13" end="13"/>
                                            </p:txEl>
                                          </p:spTgt>
                                        </p:tgtEl>
                                        <p:attrNameLst>
                                          <p:attrName>style.visibility</p:attrName>
                                        </p:attrNameLst>
                                      </p:cBhvr>
                                      <p:to>
                                        <p:strVal val="visible"/>
                                      </p:to>
                                    </p:set>
                                    <p:animEffect transition="in" filter="dissolve">
                                      <p:cBhvr>
                                        <p:cTn id="42" dur="500"/>
                                        <p:tgtEl>
                                          <p:spTgt spid="2">
                                            <p:txEl>
                                              <p:pRg st="13" end="13"/>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2">
                                            <p:txEl>
                                              <p:pRg st="14" end="14"/>
                                            </p:txEl>
                                          </p:spTgt>
                                        </p:tgtEl>
                                        <p:attrNameLst>
                                          <p:attrName>style.visibility</p:attrName>
                                        </p:attrNameLst>
                                      </p:cBhvr>
                                      <p:to>
                                        <p:strVal val="visible"/>
                                      </p:to>
                                    </p:set>
                                    <p:animEffect transition="in" filter="dissolve">
                                      <p:cBhvr>
                                        <p:cTn id="45" dur="500"/>
                                        <p:tgtEl>
                                          <p:spTgt spid="2">
                                            <p:txEl>
                                              <p:pRg st="14" end="14"/>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2">
                                            <p:txEl>
                                              <p:pRg st="15" end="15"/>
                                            </p:txEl>
                                          </p:spTgt>
                                        </p:tgtEl>
                                        <p:attrNameLst>
                                          <p:attrName>style.visibility</p:attrName>
                                        </p:attrNameLst>
                                      </p:cBhvr>
                                      <p:to>
                                        <p:strVal val="visible"/>
                                      </p:to>
                                    </p:set>
                                    <p:animEffect transition="in" filter="dissolve">
                                      <p:cBhvr>
                                        <p:cTn id="48" dur="500"/>
                                        <p:tgtEl>
                                          <p:spTgt spid="2">
                                            <p:txEl>
                                              <p:pRg st="15" end="15"/>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2">
                                            <p:txEl>
                                              <p:pRg st="16" end="16"/>
                                            </p:txEl>
                                          </p:spTgt>
                                        </p:tgtEl>
                                        <p:attrNameLst>
                                          <p:attrName>style.visibility</p:attrName>
                                        </p:attrNameLst>
                                      </p:cBhvr>
                                      <p:to>
                                        <p:strVal val="visible"/>
                                      </p:to>
                                    </p:set>
                                    <p:animEffect transition="in" filter="dissolve">
                                      <p:cBhvr>
                                        <p:cTn id="51" dur="500"/>
                                        <p:tgtEl>
                                          <p:spTgt spid="2">
                                            <p:txEl>
                                              <p:pRg st="16" end="16"/>
                                            </p:txEl>
                                          </p:spTgt>
                                        </p:tgtEl>
                                      </p:cBhvr>
                                    </p:animEffect>
                                  </p:childTnLst>
                                </p:cTn>
                              </p:par>
                              <p:par>
                                <p:cTn id="52" presetID="9" presetClass="entr" presetSubtype="0" fill="hold" nodeType="withEffect">
                                  <p:stCondLst>
                                    <p:cond delay="0"/>
                                  </p:stCondLst>
                                  <p:childTnLst>
                                    <p:set>
                                      <p:cBhvr>
                                        <p:cTn id="53" dur="1" fill="hold">
                                          <p:stCondLst>
                                            <p:cond delay="0"/>
                                          </p:stCondLst>
                                        </p:cTn>
                                        <p:tgtEl>
                                          <p:spTgt spid="2">
                                            <p:txEl>
                                              <p:pRg st="17" end="17"/>
                                            </p:txEl>
                                          </p:spTgt>
                                        </p:tgtEl>
                                        <p:attrNameLst>
                                          <p:attrName>style.visibility</p:attrName>
                                        </p:attrNameLst>
                                      </p:cBhvr>
                                      <p:to>
                                        <p:strVal val="visible"/>
                                      </p:to>
                                    </p:set>
                                    <p:animEffect transition="in" filter="dissolve">
                                      <p:cBhvr>
                                        <p:cTn id="54" dur="500"/>
                                        <p:tgtEl>
                                          <p:spTgt spid="2">
                                            <p:txEl>
                                              <p:pRg st="17" end="17"/>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2">
                                            <p:txEl>
                                              <p:pRg st="18" end="18"/>
                                            </p:txEl>
                                          </p:spTgt>
                                        </p:tgtEl>
                                        <p:attrNameLst>
                                          <p:attrName>style.visibility</p:attrName>
                                        </p:attrNameLst>
                                      </p:cBhvr>
                                      <p:to>
                                        <p:strVal val="visible"/>
                                      </p:to>
                                    </p:set>
                                    <p:animEffect transition="in" filter="dissolve">
                                      <p:cBhvr>
                                        <p:cTn id="57"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857232"/>
            <a:ext cx="7929618" cy="6740307"/>
          </a:xfrm>
          <a:prstGeom prst="rect">
            <a:avLst/>
          </a:prstGeom>
          <a:noFill/>
        </p:spPr>
        <p:txBody>
          <a:bodyPr wrap="square" rtlCol="0">
            <a:spAutoFit/>
          </a:bodyPr>
          <a:lstStyle/>
          <a:p>
            <a:pPr algn="ctr"/>
            <a:r>
              <a:rPr lang="en-GB" b="1" dirty="0" smtClean="0"/>
              <a:t>Getting Going </a:t>
            </a:r>
            <a:r>
              <a:rPr lang="en-GB" b="1" dirty="0" err="1" smtClean="0"/>
              <a:t>ctd</a:t>
            </a:r>
            <a:endParaRPr lang="en-GB" b="1" dirty="0" smtClean="0"/>
          </a:p>
          <a:p>
            <a:endParaRPr lang="en-GB" dirty="0" smtClean="0"/>
          </a:p>
          <a:p>
            <a:pPr algn="ctr"/>
            <a:r>
              <a:rPr lang="en-GB" b="1" dirty="0" smtClean="0"/>
              <a:t>Which </a:t>
            </a:r>
            <a:r>
              <a:rPr lang="en-GB" b="1" dirty="0" smtClean="0"/>
              <a:t>of these do you need to do </a:t>
            </a:r>
            <a:r>
              <a:rPr lang="en-GB" b="1" dirty="0" smtClean="0"/>
              <a:t>next?</a:t>
            </a:r>
          </a:p>
          <a:p>
            <a:pPr algn="ctr"/>
            <a:r>
              <a:rPr lang="en-GB" b="1" dirty="0" smtClean="0"/>
              <a:t>Plan deadlines and who will do them where possible</a:t>
            </a:r>
          </a:p>
          <a:p>
            <a:endParaRPr lang="en-GB" dirty="0" smtClean="0"/>
          </a:p>
          <a:p>
            <a:pPr>
              <a:buFont typeface="Arial" pitchFamily="34" charset="0"/>
              <a:buChar char="•"/>
            </a:pPr>
            <a:r>
              <a:rPr lang="en-GB" dirty="0" smtClean="0"/>
              <a:t>Speak to ministers / elders</a:t>
            </a:r>
          </a:p>
          <a:p>
            <a:pPr>
              <a:buFont typeface="Arial" pitchFamily="34" charset="0"/>
              <a:buChar char="•"/>
            </a:pPr>
            <a:endParaRPr lang="en-GB" dirty="0" smtClean="0"/>
          </a:p>
          <a:p>
            <a:pPr>
              <a:buFont typeface="Arial" pitchFamily="34" charset="0"/>
              <a:buChar char="•"/>
            </a:pPr>
            <a:r>
              <a:rPr lang="en-GB" dirty="0" smtClean="0"/>
              <a:t>Speak to congregation</a:t>
            </a:r>
          </a:p>
          <a:p>
            <a:pPr>
              <a:buFont typeface="Arial" pitchFamily="34" charset="0"/>
              <a:buChar char="•"/>
            </a:pPr>
            <a:endParaRPr lang="en-GB" dirty="0" smtClean="0"/>
          </a:p>
          <a:p>
            <a:pPr>
              <a:buFont typeface="Arial" pitchFamily="34" charset="0"/>
              <a:buChar char="•"/>
            </a:pPr>
            <a:r>
              <a:rPr lang="en-GB" dirty="0" smtClean="0"/>
              <a:t>Get team commitment to pilot session</a:t>
            </a:r>
          </a:p>
          <a:p>
            <a:pPr>
              <a:buFont typeface="Arial" pitchFamily="34" charset="0"/>
              <a:buChar char="•"/>
            </a:pPr>
            <a:endParaRPr lang="en-GB" dirty="0" smtClean="0"/>
          </a:p>
          <a:p>
            <a:pPr>
              <a:buFont typeface="Arial" pitchFamily="34" charset="0"/>
              <a:buChar char="•"/>
            </a:pPr>
            <a:r>
              <a:rPr lang="en-GB" dirty="0" smtClean="0"/>
              <a:t>Date for pilot session</a:t>
            </a:r>
          </a:p>
          <a:p>
            <a:pPr>
              <a:buFont typeface="Arial" pitchFamily="34" charset="0"/>
              <a:buChar char="•"/>
            </a:pPr>
            <a:endParaRPr lang="en-GB" dirty="0" smtClean="0"/>
          </a:p>
          <a:p>
            <a:pPr>
              <a:buFont typeface="Arial" pitchFamily="34" charset="0"/>
              <a:buChar char="•"/>
            </a:pPr>
            <a:r>
              <a:rPr lang="en-GB" dirty="0" smtClean="0"/>
              <a:t>Book </a:t>
            </a:r>
            <a:r>
              <a:rPr lang="en-GB" dirty="0" smtClean="0"/>
              <a:t>venue</a:t>
            </a:r>
          </a:p>
          <a:p>
            <a:pPr>
              <a:buFont typeface="Arial" pitchFamily="34" charset="0"/>
              <a:buChar char="•"/>
            </a:pPr>
            <a:endParaRPr lang="en-GB" dirty="0" smtClean="0"/>
          </a:p>
          <a:p>
            <a:pPr>
              <a:buFont typeface="Arial" pitchFamily="34" charset="0"/>
              <a:buChar char="•"/>
            </a:pPr>
            <a:r>
              <a:rPr lang="en-GB" dirty="0" smtClean="0"/>
              <a:t>Start </a:t>
            </a:r>
            <a:r>
              <a:rPr lang="en-GB" dirty="0" smtClean="0"/>
              <a:t>publicity</a:t>
            </a:r>
          </a:p>
          <a:p>
            <a:pPr>
              <a:buFont typeface="Arial" pitchFamily="34" charset="0"/>
              <a:buChar char="•"/>
            </a:pPr>
            <a:endParaRPr lang="en-GB" dirty="0" smtClean="0"/>
          </a:p>
          <a:p>
            <a:pPr>
              <a:buFont typeface="Arial" pitchFamily="34" charset="0"/>
              <a:buChar char="•"/>
            </a:pPr>
            <a:r>
              <a:rPr lang="en-GB" dirty="0" smtClean="0"/>
              <a:t>Plan activities for pilot session (core team)</a:t>
            </a:r>
          </a:p>
          <a:p>
            <a:pPr>
              <a:buFont typeface="Arial" pitchFamily="34" charset="0"/>
              <a:buChar char="•"/>
            </a:pPr>
            <a:endParaRPr lang="en-GB" dirty="0" smtClean="0"/>
          </a:p>
          <a:p>
            <a:pPr>
              <a:buFont typeface="Arial" pitchFamily="34" charset="0"/>
              <a:buChar char="•"/>
            </a:pPr>
            <a:r>
              <a:rPr lang="en-GB" dirty="0" smtClean="0"/>
              <a:t>Plan date for evaluation session afterwards</a:t>
            </a:r>
          </a:p>
          <a:p>
            <a:endParaRPr lang="en-GB" dirty="0" smtClean="0"/>
          </a:p>
          <a:p>
            <a:endParaRPr lang="en-GB" dirty="0" smtClean="0"/>
          </a:p>
          <a:p>
            <a:endParaRPr lang="en-GB" dirty="0" smtClean="0"/>
          </a:p>
          <a:p>
            <a:endParaRPr lang="en-GB" dirty="0" smtClean="0"/>
          </a:p>
        </p:txBody>
      </p:sp>
      <p:pic>
        <p:nvPicPr>
          <p:cNvPr id="3" name="Picture 4" descr="LOGO.jpg"/>
          <p:cNvPicPr>
            <a:picLocks noChangeAspect="1"/>
          </p:cNvPicPr>
          <p:nvPr/>
        </p:nvPicPr>
        <p:blipFill>
          <a:blip r:embed="rId3" cstate="print"/>
          <a:srcRect/>
          <a:stretch>
            <a:fillRect/>
          </a:stretch>
        </p:blipFill>
        <p:spPr bwMode="auto">
          <a:xfrm>
            <a:off x="7358063" y="5595938"/>
            <a:ext cx="1785937" cy="1262062"/>
          </a:xfrm>
          <a:prstGeom prst="rect">
            <a:avLst/>
          </a:prstGeom>
          <a:noFill/>
          <a:ln w="9525">
            <a:noFill/>
            <a:miter lim="800000"/>
            <a:headEnd/>
            <a:tailEnd/>
          </a:ln>
        </p:spPr>
      </p:pic>
      <p:pic>
        <p:nvPicPr>
          <p:cNvPr id="4" name="Picture 3" descr="spain 152.jpg"/>
          <p:cNvPicPr>
            <a:picLocks noChangeAspect="1"/>
          </p:cNvPicPr>
          <p:nvPr/>
        </p:nvPicPr>
        <p:blipFill>
          <a:blip r:embed="rId4" cstate="print"/>
          <a:stretch>
            <a:fillRect/>
          </a:stretch>
        </p:blipFill>
        <p:spPr>
          <a:xfrm>
            <a:off x="5072066" y="2714620"/>
            <a:ext cx="3428992" cy="257174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1214438" y="2214563"/>
            <a:ext cx="6929437" cy="830262"/>
          </a:xfrm>
          <a:prstGeom prst="rect">
            <a:avLst/>
          </a:prstGeom>
          <a:noFill/>
          <a:ln w="9525">
            <a:noFill/>
            <a:miter lim="800000"/>
            <a:headEnd/>
            <a:tailEnd/>
          </a:ln>
        </p:spPr>
        <p:txBody>
          <a:bodyPr>
            <a:spAutoFit/>
          </a:bodyPr>
          <a:lstStyle/>
          <a:p>
            <a:pPr algn="ctr"/>
            <a:r>
              <a:rPr lang="en-GB" sz="4800" b="1">
                <a:latin typeface="Calibri" pitchFamily="34" charset="0"/>
              </a:rPr>
              <a:t>www.messychurch.org.uk</a:t>
            </a:r>
            <a:endParaRPr lang="en-US" sz="4800" b="1">
              <a:latin typeface="Calibri" pitchFamily="34" charset="0"/>
            </a:endParaRPr>
          </a:p>
        </p:txBody>
      </p:sp>
      <p:pic>
        <p:nvPicPr>
          <p:cNvPr id="15363" name="Picture 2" descr="LOGO.jpg"/>
          <p:cNvPicPr>
            <a:picLocks noChangeAspect="1"/>
          </p:cNvPicPr>
          <p:nvPr/>
        </p:nvPicPr>
        <p:blipFill>
          <a:blip r:embed="rId3" cstate="print"/>
          <a:srcRect/>
          <a:stretch>
            <a:fillRect/>
          </a:stretch>
        </p:blipFill>
        <p:spPr bwMode="auto">
          <a:xfrm>
            <a:off x="2714625" y="3429000"/>
            <a:ext cx="3898900" cy="275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a:t>
            </a:r>
            <a:endParaRPr lang="en-GB" dirty="0"/>
          </a:p>
        </p:txBody>
      </p:sp>
      <p:sp>
        <p:nvSpPr>
          <p:cNvPr id="3" name="Content Placeholder 2"/>
          <p:cNvSpPr>
            <a:spLocks noGrp="1"/>
          </p:cNvSpPr>
          <p:nvPr>
            <p:ph idx="1"/>
          </p:nvPr>
        </p:nvSpPr>
        <p:spPr>
          <a:xfrm>
            <a:off x="457200" y="1357298"/>
            <a:ext cx="8229600" cy="5500702"/>
          </a:xfrm>
        </p:spPr>
        <p:txBody>
          <a:bodyPr/>
          <a:lstStyle/>
          <a:p>
            <a:r>
              <a:rPr lang="en-GB" dirty="0" smtClean="0"/>
              <a:t>9.45 onwards drinks / welcome</a:t>
            </a:r>
          </a:p>
          <a:p>
            <a:r>
              <a:rPr lang="en-GB" dirty="0" smtClean="0"/>
              <a:t>10.00 intro</a:t>
            </a:r>
            <a:r>
              <a:rPr lang="en-GB" dirty="0" smtClean="0"/>
              <a:t>, story, </a:t>
            </a:r>
            <a:r>
              <a:rPr lang="en-GB" dirty="0" err="1" smtClean="0"/>
              <a:t>q&amp;a’s</a:t>
            </a:r>
            <a:r>
              <a:rPr lang="en-GB" dirty="0" smtClean="0"/>
              <a:t>, sharing experiences</a:t>
            </a:r>
          </a:p>
          <a:p>
            <a:r>
              <a:rPr lang="en-GB" dirty="0" smtClean="0"/>
              <a:t>11.40 </a:t>
            </a:r>
            <a:r>
              <a:rPr lang="en-GB" dirty="0" smtClean="0"/>
              <a:t>coffee and crafts</a:t>
            </a:r>
          </a:p>
          <a:p>
            <a:r>
              <a:rPr lang="en-GB" dirty="0" smtClean="0"/>
              <a:t>12.30 </a:t>
            </a:r>
            <a:r>
              <a:rPr lang="en-GB" dirty="0" smtClean="0"/>
              <a:t>lunch break</a:t>
            </a:r>
          </a:p>
          <a:p>
            <a:r>
              <a:rPr lang="en-GB" dirty="0" smtClean="0"/>
              <a:t>1.15 presentation  - ongoing story, next steps, &amp; group work</a:t>
            </a:r>
          </a:p>
          <a:p>
            <a:r>
              <a:rPr lang="en-GB" dirty="0" smtClean="0"/>
              <a:t>2.15 </a:t>
            </a:r>
            <a:r>
              <a:rPr lang="en-GB" dirty="0" err="1" smtClean="0"/>
              <a:t>q&amp;a</a:t>
            </a:r>
            <a:endParaRPr lang="en-GB" dirty="0" smtClean="0"/>
          </a:p>
          <a:p>
            <a:r>
              <a:rPr lang="en-GB" dirty="0" smtClean="0"/>
              <a:t>2.40 Bible story</a:t>
            </a:r>
          </a:p>
          <a:p>
            <a:r>
              <a:rPr lang="en-GB" dirty="0" smtClean="0"/>
              <a:t>3.00 leave</a:t>
            </a:r>
            <a:endParaRPr lang="en-GB" dirty="0"/>
          </a:p>
        </p:txBody>
      </p:sp>
      <p:pic>
        <p:nvPicPr>
          <p:cNvPr id="4" name="Picture 4" descr="LOGO.jpg"/>
          <p:cNvPicPr>
            <a:picLocks noChangeAspect="1"/>
          </p:cNvPicPr>
          <p:nvPr/>
        </p:nvPicPr>
        <p:blipFill>
          <a:blip r:embed="rId3" cstate="print"/>
          <a:srcRect/>
          <a:stretch>
            <a:fillRect/>
          </a:stretch>
        </p:blipFill>
        <p:spPr bwMode="auto">
          <a:xfrm>
            <a:off x="7358082" y="5643578"/>
            <a:ext cx="1474788" cy="1042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GB" b="1" smtClean="0"/>
              <a:t>How did it all begin?</a:t>
            </a:r>
            <a:endParaRPr lang="en-US" b="1" smtClean="0"/>
          </a:p>
        </p:txBody>
      </p:sp>
      <p:sp>
        <p:nvSpPr>
          <p:cNvPr id="4099"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GB" sz="4000" b="1" dirty="0" smtClean="0">
                <a:latin typeface="+mj-lt"/>
              </a:rPr>
              <a:t>At one Anglican church near Portsmouth</a:t>
            </a:r>
          </a:p>
          <a:p>
            <a:pPr eaLnBrk="1" fontAlgn="auto" hangingPunct="1">
              <a:spcAft>
                <a:spcPts val="0"/>
              </a:spcAft>
              <a:buFont typeface="Arial" pitchFamily="34" charset="0"/>
              <a:buChar char="•"/>
              <a:defRPr/>
            </a:pPr>
            <a:r>
              <a:rPr lang="en-GB" sz="4000" b="1" dirty="0" smtClean="0">
                <a:latin typeface="+mj-lt"/>
              </a:rPr>
              <a:t>Dreamed of a way of being church to appeal to the whole family</a:t>
            </a:r>
          </a:p>
          <a:p>
            <a:pPr eaLnBrk="1" fontAlgn="auto" hangingPunct="1">
              <a:spcAft>
                <a:spcPts val="0"/>
              </a:spcAft>
              <a:buFont typeface="Arial" pitchFamily="34" charset="0"/>
              <a:buChar char="•"/>
              <a:defRPr/>
            </a:pPr>
            <a:r>
              <a:rPr lang="en-GB" sz="4000" b="1" dirty="0"/>
              <a:t>Listening to the needs of local people</a:t>
            </a:r>
          </a:p>
          <a:p>
            <a:pPr eaLnBrk="1" fontAlgn="auto" hangingPunct="1">
              <a:spcAft>
                <a:spcPts val="0"/>
              </a:spcAft>
              <a:buFont typeface="Arial" pitchFamily="34" charset="0"/>
              <a:buChar char="•"/>
              <a:defRPr/>
            </a:pPr>
            <a:r>
              <a:rPr lang="en-GB" sz="4000" b="1" dirty="0" smtClean="0">
                <a:latin typeface="+mj-lt"/>
              </a:rPr>
              <a:t>Building on resources of the church and the building</a:t>
            </a:r>
          </a:p>
          <a:p>
            <a:pPr eaLnBrk="1" fontAlgn="auto" hangingPunct="1">
              <a:spcAft>
                <a:spcPts val="0"/>
              </a:spcAft>
              <a:buFont typeface="Arial" pitchFamily="34" charset="0"/>
              <a:buChar char="•"/>
              <a:defRPr/>
            </a:pPr>
            <a:r>
              <a:rPr lang="en-GB" sz="4000" b="1" dirty="0" smtClean="0">
                <a:latin typeface="+mj-lt"/>
              </a:rPr>
              <a:t>April 2004: first Messy Church</a:t>
            </a:r>
            <a:endParaRPr lang="en-US" sz="4000" b="1" dirty="0" smtClean="0">
              <a:latin typeface="+mj-lt"/>
            </a:endParaRPr>
          </a:p>
        </p:txBody>
      </p:sp>
      <p:pic>
        <p:nvPicPr>
          <p:cNvPr id="3076" name="Picture 4" descr="LOGO.jpg"/>
          <p:cNvPicPr>
            <a:picLocks noChangeAspect="1"/>
          </p:cNvPicPr>
          <p:nvPr/>
        </p:nvPicPr>
        <p:blipFill>
          <a:blip r:embed="rId3" cstate="print"/>
          <a:srcRect/>
          <a:stretch>
            <a:fillRect/>
          </a:stretch>
        </p:blipFill>
        <p:spPr bwMode="auto">
          <a:xfrm>
            <a:off x="0" y="5815013"/>
            <a:ext cx="1474788" cy="1042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GB" b="1" smtClean="0"/>
              <a:t>The Shape of Messy Church</a:t>
            </a:r>
            <a:endParaRPr lang="en-US" b="1" smtClean="0"/>
          </a:p>
        </p:txBody>
      </p:sp>
      <p:sp>
        <p:nvSpPr>
          <p:cNvPr id="5123" name="Content Placeholder 2"/>
          <p:cNvSpPr>
            <a:spLocks noGrp="1"/>
          </p:cNvSpPr>
          <p:nvPr>
            <p:ph idx="1"/>
          </p:nvPr>
        </p:nvSpPr>
        <p:spPr/>
        <p:txBody>
          <a:bodyPr rtlCol="0">
            <a:normAutofit/>
          </a:bodyPr>
          <a:lstStyle/>
          <a:p>
            <a:pPr eaLnBrk="1" fontAlgn="auto" hangingPunct="1">
              <a:spcAft>
                <a:spcPts val="0"/>
              </a:spcAft>
              <a:buFont typeface="Arial" pitchFamily="34" charset="0"/>
              <a:buNone/>
              <a:defRPr/>
            </a:pPr>
            <a:r>
              <a:rPr lang="en-GB" dirty="0" smtClean="0"/>
              <a:t>Once a month on Thursdays</a:t>
            </a:r>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r>
              <a:rPr lang="en-GB" sz="4000" b="1" dirty="0" smtClean="0">
                <a:latin typeface="+mj-lt"/>
              </a:rPr>
              <a:t>3.30 welcome</a:t>
            </a:r>
          </a:p>
          <a:p>
            <a:pPr eaLnBrk="1" fontAlgn="auto" hangingPunct="1">
              <a:spcAft>
                <a:spcPts val="0"/>
              </a:spcAft>
              <a:buFont typeface="Arial" pitchFamily="34" charset="0"/>
              <a:buChar char="•"/>
              <a:defRPr/>
            </a:pPr>
            <a:r>
              <a:rPr lang="en-GB" sz="4000" b="1" dirty="0" smtClean="0">
                <a:latin typeface="+mj-lt"/>
              </a:rPr>
              <a:t>4.00 crafts</a:t>
            </a:r>
          </a:p>
          <a:p>
            <a:pPr eaLnBrk="1" fontAlgn="auto" hangingPunct="1">
              <a:spcAft>
                <a:spcPts val="0"/>
              </a:spcAft>
              <a:buFont typeface="Arial" pitchFamily="34" charset="0"/>
              <a:buChar char="•"/>
              <a:defRPr/>
            </a:pPr>
            <a:r>
              <a:rPr lang="en-GB" sz="4000" b="1" dirty="0" smtClean="0">
                <a:latin typeface="+mj-lt"/>
              </a:rPr>
              <a:t>5.00 celebration</a:t>
            </a:r>
          </a:p>
          <a:p>
            <a:pPr eaLnBrk="1" fontAlgn="auto" hangingPunct="1">
              <a:spcAft>
                <a:spcPts val="0"/>
              </a:spcAft>
              <a:buFont typeface="Arial" pitchFamily="34" charset="0"/>
              <a:buChar char="•"/>
              <a:defRPr/>
            </a:pPr>
            <a:r>
              <a:rPr lang="en-GB" sz="4000" b="1" dirty="0" smtClean="0">
                <a:latin typeface="+mj-lt"/>
              </a:rPr>
              <a:t>5.15 meal</a:t>
            </a:r>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endParaRPr lang="en-US" dirty="0" smtClean="0"/>
          </a:p>
        </p:txBody>
      </p:sp>
      <p:pic>
        <p:nvPicPr>
          <p:cNvPr id="4100" name="Picture 5" descr="LOGO.jpg"/>
          <p:cNvPicPr>
            <a:picLocks noChangeAspect="1"/>
          </p:cNvPicPr>
          <p:nvPr/>
        </p:nvPicPr>
        <p:blipFill>
          <a:blip r:embed="rId3" cstate="print"/>
          <a:srcRect/>
          <a:stretch>
            <a:fillRect/>
          </a:stretch>
        </p:blipFill>
        <p:spPr bwMode="auto">
          <a:xfrm>
            <a:off x="0" y="5746750"/>
            <a:ext cx="1571625" cy="1111250"/>
          </a:xfrm>
          <a:prstGeom prst="rect">
            <a:avLst/>
          </a:prstGeom>
          <a:noFill/>
          <a:ln w="9525">
            <a:noFill/>
            <a:miter lim="800000"/>
            <a:headEnd/>
            <a:tailEnd/>
          </a:ln>
        </p:spPr>
      </p:pic>
      <p:pic>
        <p:nvPicPr>
          <p:cNvPr id="4101" name="Picture 6" descr="Messy_Church052.JPG"/>
          <p:cNvPicPr>
            <a:picLocks noChangeAspect="1"/>
          </p:cNvPicPr>
          <p:nvPr/>
        </p:nvPicPr>
        <p:blipFill>
          <a:blip r:embed="rId4" cstate="print"/>
          <a:srcRect/>
          <a:stretch>
            <a:fillRect/>
          </a:stretch>
        </p:blipFill>
        <p:spPr bwMode="auto">
          <a:xfrm>
            <a:off x="4714875" y="2500313"/>
            <a:ext cx="4165600" cy="278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b="1" smtClean="0"/>
              <a:t>Aims …</a:t>
            </a:r>
            <a:endParaRPr lang="en-US" b="1" smtClean="0"/>
          </a:p>
        </p:txBody>
      </p:sp>
      <p:sp>
        <p:nvSpPr>
          <p:cNvPr id="3" name="Content Placeholder 2"/>
          <p:cNvSpPr>
            <a:spLocks noGrp="1"/>
          </p:cNvSpPr>
          <p:nvPr>
            <p:ph idx="1"/>
          </p:nvPr>
        </p:nvSpPr>
        <p:spPr/>
        <p:txBody>
          <a:bodyPr rtlCol="0">
            <a:normAutofit/>
          </a:bodyPr>
          <a:lstStyle/>
          <a:p>
            <a:pPr marL="274320" indent="-274320" eaLnBrk="1" fontAlgn="auto" hangingPunct="1">
              <a:spcBef>
                <a:spcPct val="50000"/>
              </a:spcBef>
              <a:spcAft>
                <a:spcPts val="0"/>
              </a:spcAft>
              <a:buClr>
                <a:schemeClr val="accent3"/>
              </a:buClr>
              <a:buFont typeface="Wingdings 2"/>
              <a:buChar char=""/>
              <a:defRPr/>
            </a:pPr>
            <a:r>
              <a:rPr lang="en-GB" sz="2800" b="1" dirty="0" smtClean="0">
                <a:latin typeface="+mj-lt"/>
              </a:rPr>
              <a:t>To provide an opportunity for people of all ages to worship together</a:t>
            </a:r>
          </a:p>
          <a:p>
            <a:pPr marL="274320" indent="-274320" eaLnBrk="1" fontAlgn="auto" hangingPunct="1">
              <a:spcBef>
                <a:spcPct val="50000"/>
              </a:spcBef>
              <a:spcAft>
                <a:spcPts val="0"/>
              </a:spcAft>
              <a:buClr>
                <a:schemeClr val="accent3"/>
              </a:buClr>
              <a:buFont typeface="Wingdings 2"/>
              <a:buChar char=""/>
              <a:defRPr/>
            </a:pPr>
            <a:r>
              <a:rPr lang="en-GB" sz="2800" b="1" dirty="0" smtClean="0">
                <a:latin typeface="+mj-lt"/>
              </a:rPr>
              <a:t>To help people of all ages feel they belong in church and to each other</a:t>
            </a:r>
          </a:p>
          <a:p>
            <a:pPr marL="274320" indent="-274320" eaLnBrk="1" fontAlgn="auto" hangingPunct="1">
              <a:spcBef>
                <a:spcPct val="50000"/>
              </a:spcBef>
              <a:spcAft>
                <a:spcPts val="0"/>
              </a:spcAft>
              <a:buClr>
                <a:schemeClr val="accent3"/>
              </a:buClr>
              <a:buFont typeface="Wingdings 2"/>
              <a:buChar char=""/>
              <a:defRPr/>
            </a:pPr>
            <a:r>
              <a:rPr lang="en-GB" sz="2800" b="1" dirty="0" smtClean="0">
                <a:latin typeface="+mj-lt"/>
              </a:rPr>
              <a:t>To help people have fun and be creative together</a:t>
            </a:r>
          </a:p>
          <a:p>
            <a:pPr marL="274320" indent="-274320" eaLnBrk="1" fontAlgn="auto" hangingPunct="1">
              <a:spcBef>
                <a:spcPct val="50000"/>
              </a:spcBef>
              <a:spcAft>
                <a:spcPts val="0"/>
              </a:spcAft>
              <a:buClr>
                <a:schemeClr val="accent3"/>
              </a:buClr>
              <a:buFont typeface="Wingdings 2"/>
              <a:buChar char=""/>
              <a:defRPr/>
            </a:pPr>
            <a:r>
              <a:rPr lang="en-GB" sz="2800" b="1" dirty="0" smtClean="0">
                <a:latin typeface="+mj-lt"/>
              </a:rPr>
              <a:t>To introduce Jesus through hospitality, friendship, stories and worship</a:t>
            </a:r>
          </a:p>
          <a:p>
            <a:pPr marL="274320" indent="-274320" eaLnBrk="1" fontAlgn="auto" hangingPunct="1">
              <a:spcAft>
                <a:spcPts val="0"/>
              </a:spcAft>
              <a:buClr>
                <a:schemeClr val="accent3"/>
              </a:buClr>
              <a:buFont typeface="Wingdings 2"/>
              <a:buChar char=""/>
              <a:defRPr/>
            </a:pPr>
            <a:endParaRPr lang="en-US" dirty="0"/>
          </a:p>
        </p:txBody>
      </p:sp>
      <p:pic>
        <p:nvPicPr>
          <p:cNvPr id="5124" name="Picture 4" descr="C:\Documents and Settings\lucy\Local Settings\Temporary Internet Files\Content.IE5\FQ4BVXOT\MCBD19661_0000[1].wmf"/>
          <p:cNvPicPr>
            <a:picLocks noChangeAspect="1" noChangeArrowheads="1"/>
          </p:cNvPicPr>
          <p:nvPr/>
        </p:nvPicPr>
        <p:blipFill>
          <a:blip r:embed="rId3" cstate="print"/>
          <a:srcRect/>
          <a:stretch>
            <a:fillRect/>
          </a:stretch>
        </p:blipFill>
        <p:spPr bwMode="auto">
          <a:xfrm>
            <a:off x="7572375" y="357188"/>
            <a:ext cx="1214438" cy="1385887"/>
          </a:xfrm>
          <a:prstGeom prst="rect">
            <a:avLst/>
          </a:prstGeom>
          <a:noFill/>
          <a:ln w="9525">
            <a:noFill/>
            <a:miter lim="800000"/>
            <a:headEnd/>
            <a:tailEnd/>
          </a:ln>
        </p:spPr>
      </p:pic>
      <p:pic>
        <p:nvPicPr>
          <p:cNvPr id="5125" name="Picture 4" descr="LOGO.jpg"/>
          <p:cNvPicPr>
            <a:picLocks noChangeAspect="1"/>
          </p:cNvPicPr>
          <p:nvPr/>
        </p:nvPicPr>
        <p:blipFill>
          <a:blip r:embed="rId4" cstate="print"/>
          <a:srcRect/>
          <a:stretch>
            <a:fillRect/>
          </a:stretch>
        </p:blipFill>
        <p:spPr bwMode="auto">
          <a:xfrm>
            <a:off x="7643813" y="5797550"/>
            <a:ext cx="1500187" cy="106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2571736" y="357188"/>
            <a:ext cx="6072230" cy="5078313"/>
          </a:xfrm>
          <a:prstGeom prst="rect">
            <a:avLst/>
          </a:prstGeom>
          <a:noFill/>
          <a:ln w="9525">
            <a:noFill/>
            <a:miter lim="800000"/>
            <a:headEnd/>
            <a:tailEnd/>
          </a:ln>
        </p:spPr>
        <p:txBody>
          <a:bodyPr wrap="square">
            <a:spAutoFit/>
          </a:bodyPr>
          <a:lstStyle/>
          <a:p>
            <a:pPr algn="ctr"/>
            <a:r>
              <a:rPr lang="en-GB" sz="6600" b="1" dirty="0">
                <a:latin typeface="Calibri" pitchFamily="34" charset="0"/>
              </a:rPr>
              <a:t>Values</a:t>
            </a:r>
          </a:p>
          <a:p>
            <a:pPr algn="ctr"/>
            <a:endParaRPr lang="en-GB" i="1" dirty="0">
              <a:latin typeface="Calibri" pitchFamily="34" charset="0"/>
            </a:endParaRPr>
          </a:p>
          <a:p>
            <a:pPr algn="ctr"/>
            <a:endParaRPr lang="en-GB" sz="2800" i="1" dirty="0">
              <a:latin typeface="Calibri" pitchFamily="34" charset="0"/>
            </a:endParaRPr>
          </a:p>
          <a:p>
            <a:pPr algn="ctr"/>
            <a:r>
              <a:rPr lang="en-GB" sz="4800" b="1" dirty="0">
                <a:latin typeface="Calibri" pitchFamily="34" charset="0"/>
              </a:rPr>
              <a:t>Creativity, </a:t>
            </a:r>
            <a:endParaRPr lang="en-GB" sz="4800" b="1" dirty="0" smtClean="0">
              <a:latin typeface="Calibri" pitchFamily="34" charset="0"/>
            </a:endParaRPr>
          </a:p>
          <a:p>
            <a:pPr algn="ctr"/>
            <a:r>
              <a:rPr lang="en-GB" sz="4800" b="1" dirty="0" smtClean="0">
                <a:latin typeface="Calibri" pitchFamily="34" charset="0"/>
              </a:rPr>
              <a:t>hospitality</a:t>
            </a:r>
            <a:r>
              <a:rPr lang="en-GB" sz="4800" b="1" dirty="0">
                <a:latin typeface="Calibri" pitchFamily="34" charset="0"/>
              </a:rPr>
              <a:t>, </a:t>
            </a:r>
            <a:endParaRPr lang="en-GB" sz="4800" b="1" dirty="0" smtClean="0">
              <a:latin typeface="Calibri" pitchFamily="34" charset="0"/>
            </a:endParaRPr>
          </a:p>
          <a:p>
            <a:pPr algn="ctr"/>
            <a:r>
              <a:rPr lang="en-GB" sz="4800" b="1" dirty="0" smtClean="0">
                <a:latin typeface="Calibri" pitchFamily="34" charset="0"/>
              </a:rPr>
              <a:t>celebration</a:t>
            </a:r>
            <a:endParaRPr lang="en-GB" sz="4800" b="1" dirty="0">
              <a:latin typeface="Calibri" pitchFamily="34" charset="0"/>
            </a:endParaRPr>
          </a:p>
          <a:p>
            <a:endParaRPr lang="en-GB" dirty="0">
              <a:latin typeface="Calibri" pitchFamily="34" charset="0"/>
            </a:endParaRPr>
          </a:p>
          <a:p>
            <a:endParaRPr lang="en-GB" dirty="0">
              <a:latin typeface="Calibri" pitchFamily="34" charset="0"/>
            </a:endParaRPr>
          </a:p>
          <a:p>
            <a:pPr algn="ctr"/>
            <a:endParaRPr lang="en-GB" sz="3200" dirty="0">
              <a:latin typeface="Calibri" pitchFamily="34" charset="0"/>
            </a:endParaRPr>
          </a:p>
        </p:txBody>
      </p:sp>
      <p:pic>
        <p:nvPicPr>
          <p:cNvPr id="6147" name="Picture 3" descr="LOGO.jpg"/>
          <p:cNvPicPr>
            <a:picLocks noChangeAspect="1"/>
          </p:cNvPicPr>
          <p:nvPr/>
        </p:nvPicPr>
        <p:blipFill>
          <a:blip r:embed="rId3" cstate="print"/>
          <a:srcRect/>
          <a:stretch>
            <a:fillRect/>
          </a:stretch>
        </p:blipFill>
        <p:spPr bwMode="auto">
          <a:xfrm>
            <a:off x="7426325" y="5500688"/>
            <a:ext cx="1717675" cy="1214437"/>
          </a:xfrm>
          <a:prstGeom prst="rect">
            <a:avLst/>
          </a:prstGeom>
          <a:noFill/>
          <a:ln w="9525">
            <a:noFill/>
            <a:miter lim="800000"/>
            <a:headEnd/>
            <a:tailEnd/>
          </a:ln>
        </p:spPr>
      </p:pic>
      <p:pic>
        <p:nvPicPr>
          <p:cNvPr id="6148" name="Picture 3" descr="Messy_Church019.JPG"/>
          <p:cNvPicPr>
            <a:picLocks noChangeAspect="1"/>
          </p:cNvPicPr>
          <p:nvPr/>
        </p:nvPicPr>
        <p:blipFill>
          <a:blip r:embed="rId4" cstate="print"/>
          <a:srcRect/>
          <a:stretch>
            <a:fillRect/>
          </a:stretch>
        </p:blipFill>
        <p:spPr bwMode="auto">
          <a:xfrm>
            <a:off x="285749" y="694630"/>
            <a:ext cx="3643309" cy="54490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LOGO.jpg"/>
          <p:cNvPicPr>
            <a:picLocks noChangeAspect="1"/>
          </p:cNvPicPr>
          <p:nvPr/>
        </p:nvPicPr>
        <p:blipFill>
          <a:blip r:embed="rId3" cstate="print"/>
          <a:srcRect/>
          <a:stretch>
            <a:fillRect/>
          </a:stretch>
        </p:blipFill>
        <p:spPr bwMode="auto">
          <a:xfrm>
            <a:off x="6929438" y="5357813"/>
            <a:ext cx="1785937" cy="1262062"/>
          </a:xfrm>
          <a:prstGeom prst="rect">
            <a:avLst/>
          </a:prstGeom>
          <a:noFill/>
          <a:ln w="9525">
            <a:noFill/>
            <a:miter lim="800000"/>
            <a:headEnd/>
            <a:tailEnd/>
          </a:ln>
        </p:spPr>
      </p:pic>
      <p:sp>
        <p:nvSpPr>
          <p:cNvPr id="3" name="TextBox 2"/>
          <p:cNvSpPr txBox="1"/>
          <p:nvPr/>
        </p:nvSpPr>
        <p:spPr>
          <a:xfrm>
            <a:off x="357188" y="642938"/>
            <a:ext cx="8429625" cy="4832092"/>
          </a:xfrm>
          <a:prstGeom prst="rect">
            <a:avLst/>
          </a:prstGeom>
          <a:noFill/>
        </p:spPr>
        <p:txBody>
          <a:bodyPr>
            <a:spAutoFit/>
          </a:bodyPr>
          <a:lstStyle/>
          <a:p>
            <a:pPr algn="ctr" fontAlgn="auto">
              <a:spcBef>
                <a:spcPts val="0"/>
              </a:spcBef>
              <a:spcAft>
                <a:spcPts val="0"/>
              </a:spcAft>
              <a:defRPr/>
            </a:pPr>
            <a:r>
              <a:rPr lang="en-GB" sz="3200" b="1" dirty="0">
                <a:latin typeface="+mn-lt"/>
                <a:cs typeface="+mn-cs"/>
              </a:rPr>
              <a:t>Cornish </a:t>
            </a:r>
            <a:r>
              <a:rPr lang="en-GB" sz="3200" b="1" dirty="0" smtClean="0">
                <a:latin typeface="+mn-lt"/>
                <a:cs typeface="+mn-cs"/>
              </a:rPr>
              <a:t>Pasty</a:t>
            </a:r>
          </a:p>
          <a:p>
            <a:pPr algn="ctr" fontAlgn="auto">
              <a:spcBef>
                <a:spcPts val="0"/>
              </a:spcBef>
              <a:spcAft>
                <a:spcPts val="0"/>
              </a:spcAft>
              <a:defRPr/>
            </a:pPr>
            <a:r>
              <a:rPr lang="en-GB" sz="2000" dirty="0" smtClean="0">
                <a:latin typeface="+mn-lt"/>
                <a:cs typeface="+mn-cs"/>
              </a:rPr>
              <a:t>(not started yet)</a:t>
            </a:r>
          </a:p>
          <a:p>
            <a:pPr algn="ctr" fontAlgn="auto">
              <a:spcBef>
                <a:spcPts val="0"/>
              </a:spcBef>
              <a:spcAft>
                <a:spcPts val="0"/>
              </a:spcAft>
              <a:defRPr/>
            </a:pPr>
            <a:endParaRPr lang="en-GB" sz="1600" dirty="0">
              <a:latin typeface="+mn-lt"/>
              <a:cs typeface="+mn-cs"/>
            </a:endParaRPr>
          </a:p>
          <a:p>
            <a:pPr fontAlgn="auto">
              <a:spcBef>
                <a:spcPts val="0"/>
              </a:spcBef>
              <a:spcAft>
                <a:spcPts val="0"/>
              </a:spcAft>
              <a:defRPr/>
            </a:pPr>
            <a:endParaRPr lang="en-GB" sz="2400" dirty="0">
              <a:latin typeface="+mn-lt"/>
              <a:cs typeface="+mn-cs"/>
            </a:endParaRPr>
          </a:p>
          <a:p>
            <a:pPr marL="342900" indent="-342900" fontAlgn="auto">
              <a:spcBef>
                <a:spcPts val="0"/>
              </a:spcBef>
              <a:spcAft>
                <a:spcPts val="0"/>
              </a:spcAft>
              <a:buFont typeface="+mj-lt"/>
              <a:buAutoNum type="arabicPeriod"/>
              <a:defRPr/>
            </a:pPr>
            <a:r>
              <a:rPr lang="en-GB" sz="2400" dirty="0" smtClean="0">
                <a:latin typeface="+mn-lt"/>
                <a:cs typeface="+mn-cs"/>
              </a:rPr>
              <a:t>Why are you thinking of starting </a:t>
            </a:r>
            <a:r>
              <a:rPr lang="en-GB" sz="2400" dirty="0">
                <a:latin typeface="+mn-lt"/>
                <a:cs typeface="+mn-cs"/>
              </a:rPr>
              <a:t>Messy Church?</a:t>
            </a:r>
          </a:p>
          <a:p>
            <a:pPr marL="342900" indent="-342900" fontAlgn="auto">
              <a:spcBef>
                <a:spcPts val="0"/>
              </a:spcBef>
              <a:spcAft>
                <a:spcPts val="0"/>
              </a:spcAft>
              <a:buFont typeface="+mj-lt"/>
              <a:buAutoNum type="arabicPeriod"/>
              <a:defRPr/>
            </a:pPr>
            <a:endParaRPr lang="en-GB" sz="2400" dirty="0">
              <a:latin typeface="+mn-lt"/>
              <a:cs typeface="+mn-cs"/>
            </a:endParaRPr>
          </a:p>
          <a:p>
            <a:pPr marL="342900" indent="-342900" fontAlgn="auto">
              <a:spcBef>
                <a:spcPts val="0"/>
              </a:spcBef>
              <a:spcAft>
                <a:spcPts val="0"/>
              </a:spcAft>
              <a:buFont typeface="+mj-lt"/>
              <a:buAutoNum type="arabicPeriod"/>
              <a:defRPr/>
            </a:pPr>
            <a:r>
              <a:rPr lang="en-GB" sz="2400" dirty="0" smtClean="0">
                <a:latin typeface="+mn-lt"/>
                <a:cs typeface="+mn-cs"/>
              </a:rPr>
              <a:t>What do you think will be your main challenge?</a:t>
            </a:r>
          </a:p>
          <a:p>
            <a:pPr marL="342900" indent="-342900" fontAlgn="auto">
              <a:spcBef>
                <a:spcPts val="0"/>
              </a:spcBef>
              <a:spcAft>
                <a:spcPts val="0"/>
              </a:spcAft>
              <a:buFont typeface="+mj-lt"/>
              <a:buAutoNum type="arabicPeriod"/>
              <a:defRPr/>
            </a:pPr>
            <a:endParaRPr lang="en-GB" sz="2400" dirty="0">
              <a:latin typeface="+mn-lt"/>
              <a:cs typeface="+mn-cs"/>
            </a:endParaRPr>
          </a:p>
          <a:p>
            <a:pPr marL="342900" indent="-342900" fontAlgn="auto">
              <a:spcBef>
                <a:spcPts val="0"/>
              </a:spcBef>
              <a:spcAft>
                <a:spcPts val="0"/>
              </a:spcAft>
              <a:buFont typeface="+mj-lt"/>
              <a:buAutoNum type="arabicPeriod"/>
              <a:defRPr/>
            </a:pPr>
            <a:r>
              <a:rPr lang="en-GB" sz="2400" dirty="0" smtClean="0">
                <a:latin typeface="+mn-lt"/>
                <a:cs typeface="+mn-cs"/>
              </a:rPr>
              <a:t>How do you think Messy Church might change your community?</a:t>
            </a:r>
          </a:p>
          <a:p>
            <a:pPr marL="342900" indent="-342900" fontAlgn="auto">
              <a:spcBef>
                <a:spcPts val="0"/>
              </a:spcBef>
              <a:spcAft>
                <a:spcPts val="0"/>
              </a:spcAft>
              <a:buFont typeface="+mj-lt"/>
              <a:buAutoNum type="arabicPeriod"/>
              <a:defRPr/>
            </a:pPr>
            <a:endParaRPr lang="en-GB" sz="2400" dirty="0" smtClean="0">
              <a:latin typeface="+mn-lt"/>
              <a:cs typeface="+mn-cs"/>
            </a:endParaRPr>
          </a:p>
          <a:p>
            <a:pPr marL="342900" indent="-342900" fontAlgn="auto">
              <a:spcBef>
                <a:spcPts val="0"/>
              </a:spcBef>
              <a:spcAft>
                <a:spcPts val="0"/>
              </a:spcAft>
              <a:buFont typeface="+mj-lt"/>
              <a:buAutoNum type="arabicPeriod"/>
              <a:defRPr/>
            </a:pPr>
            <a:r>
              <a:rPr lang="en-GB" sz="2400" dirty="0" smtClean="0">
                <a:latin typeface="+mn-lt"/>
                <a:cs typeface="+mn-cs"/>
              </a:rPr>
              <a:t>What would you love to see happening in your Messy Church five years from now?</a:t>
            </a:r>
            <a:endParaRPr lang="en-GB" sz="2400" dirty="0">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LOGO.jpg"/>
          <p:cNvPicPr>
            <a:picLocks noChangeAspect="1"/>
          </p:cNvPicPr>
          <p:nvPr/>
        </p:nvPicPr>
        <p:blipFill>
          <a:blip r:embed="rId3" cstate="print"/>
          <a:srcRect/>
          <a:stretch>
            <a:fillRect/>
          </a:stretch>
        </p:blipFill>
        <p:spPr bwMode="auto">
          <a:xfrm>
            <a:off x="6929438" y="5357813"/>
            <a:ext cx="1785937" cy="1262062"/>
          </a:xfrm>
          <a:prstGeom prst="rect">
            <a:avLst/>
          </a:prstGeom>
          <a:noFill/>
          <a:ln w="9525">
            <a:noFill/>
            <a:miter lim="800000"/>
            <a:headEnd/>
            <a:tailEnd/>
          </a:ln>
        </p:spPr>
      </p:pic>
      <p:sp>
        <p:nvSpPr>
          <p:cNvPr id="3" name="TextBox 2"/>
          <p:cNvSpPr txBox="1"/>
          <p:nvPr/>
        </p:nvSpPr>
        <p:spPr>
          <a:xfrm>
            <a:off x="357188" y="642938"/>
            <a:ext cx="8429625" cy="5139869"/>
          </a:xfrm>
          <a:prstGeom prst="rect">
            <a:avLst/>
          </a:prstGeom>
          <a:noFill/>
        </p:spPr>
        <p:txBody>
          <a:bodyPr>
            <a:spAutoFit/>
          </a:bodyPr>
          <a:lstStyle/>
          <a:p>
            <a:pPr algn="ctr" fontAlgn="auto">
              <a:spcBef>
                <a:spcPts val="0"/>
              </a:spcBef>
              <a:spcAft>
                <a:spcPts val="0"/>
              </a:spcAft>
              <a:defRPr/>
            </a:pPr>
            <a:r>
              <a:rPr lang="en-GB" sz="3200" b="1" dirty="0">
                <a:latin typeface="+mn-lt"/>
                <a:cs typeface="+mn-cs"/>
              </a:rPr>
              <a:t>Cornish </a:t>
            </a:r>
            <a:r>
              <a:rPr lang="en-GB" sz="3200" b="1" dirty="0" smtClean="0">
                <a:latin typeface="+mn-lt"/>
                <a:cs typeface="+mn-cs"/>
              </a:rPr>
              <a:t>Pasty</a:t>
            </a:r>
          </a:p>
          <a:p>
            <a:pPr algn="ctr" fontAlgn="auto">
              <a:spcBef>
                <a:spcPts val="0"/>
              </a:spcBef>
              <a:spcAft>
                <a:spcPts val="0"/>
              </a:spcAft>
              <a:defRPr/>
            </a:pPr>
            <a:r>
              <a:rPr lang="en-GB" sz="2000" dirty="0" smtClean="0">
                <a:latin typeface="+mn-lt"/>
                <a:cs typeface="+mn-cs"/>
              </a:rPr>
              <a:t>(already started)</a:t>
            </a:r>
            <a:endParaRPr lang="en-GB" sz="1600" dirty="0">
              <a:latin typeface="+mn-lt"/>
              <a:cs typeface="+mn-cs"/>
            </a:endParaRPr>
          </a:p>
          <a:p>
            <a:pPr fontAlgn="auto">
              <a:spcBef>
                <a:spcPts val="0"/>
              </a:spcBef>
              <a:spcAft>
                <a:spcPts val="0"/>
              </a:spcAft>
              <a:defRPr/>
            </a:pPr>
            <a:endParaRPr lang="en-GB" sz="2400" dirty="0">
              <a:latin typeface="+mn-lt"/>
              <a:cs typeface="+mn-cs"/>
            </a:endParaRPr>
          </a:p>
          <a:p>
            <a:pPr marL="342900" indent="-342900" fontAlgn="auto">
              <a:spcBef>
                <a:spcPts val="0"/>
              </a:spcBef>
              <a:spcAft>
                <a:spcPts val="0"/>
              </a:spcAft>
              <a:buFont typeface="+mj-lt"/>
              <a:buAutoNum type="arabicPeriod"/>
              <a:defRPr/>
            </a:pPr>
            <a:r>
              <a:rPr lang="en-GB" sz="2400" dirty="0">
                <a:latin typeface="+mn-lt"/>
                <a:cs typeface="+mn-cs"/>
              </a:rPr>
              <a:t>What were your reasons for starting Messy Church?</a:t>
            </a:r>
          </a:p>
          <a:p>
            <a:pPr marL="342900" indent="-342900" fontAlgn="auto">
              <a:spcBef>
                <a:spcPts val="0"/>
              </a:spcBef>
              <a:spcAft>
                <a:spcPts val="0"/>
              </a:spcAft>
              <a:buFont typeface="+mj-lt"/>
              <a:buAutoNum type="arabicPeriod"/>
              <a:defRPr/>
            </a:pPr>
            <a:endParaRPr lang="en-GB" sz="2400" dirty="0">
              <a:latin typeface="+mn-lt"/>
              <a:cs typeface="+mn-cs"/>
            </a:endParaRPr>
          </a:p>
          <a:p>
            <a:pPr marL="342900" indent="-342900" fontAlgn="auto">
              <a:spcBef>
                <a:spcPts val="0"/>
              </a:spcBef>
              <a:spcAft>
                <a:spcPts val="0"/>
              </a:spcAft>
              <a:buFont typeface="+mj-lt"/>
              <a:buAutoNum type="arabicPeriod"/>
              <a:defRPr/>
            </a:pPr>
            <a:r>
              <a:rPr lang="en-GB" sz="2400" dirty="0">
                <a:latin typeface="+mn-lt"/>
                <a:cs typeface="+mn-cs"/>
              </a:rPr>
              <a:t>What would you say were the main difficulties and problems you've had or still have?</a:t>
            </a:r>
          </a:p>
          <a:p>
            <a:pPr marL="342900" indent="-342900" fontAlgn="auto">
              <a:spcBef>
                <a:spcPts val="0"/>
              </a:spcBef>
              <a:spcAft>
                <a:spcPts val="0"/>
              </a:spcAft>
              <a:buFont typeface="+mj-lt"/>
              <a:buAutoNum type="arabicPeriod"/>
              <a:defRPr/>
            </a:pPr>
            <a:endParaRPr lang="en-GB" sz="2400" dirty="0">
              <a:latin typeface="+mn-lt"/>
              <a:cs typeface="+mn-cs"/>
            </a:endParaRPr>
          </a:p>
          <a:p>
            <a:pPr marL="342900" indent="-342900" fontAlgn="auto">
              <a:spcBef>
                <a:spcPts val="0"/>
              </a:spcBef>
              <a:spcAft>
                <a:spcPts val="0"/>
              </a:spcAft>
              <a:buFont typeface="+mj-lt"/>
              <a:buAutoNum type="arabicPeriod"/>
              <a:defRPr/>
            </a:pPr>
            <a:r>
              <a:rPr lang="en-GB" sz="2400" dirty="0">
                <a:latin typeface="+mn-lt"/>
                <a:cs typeface="+mn-cs"/>
              </a:rPr>
              <a:t>What would you say are the biggest successes you've had or are having?</a:t>
            </a:r>
          </a:p>
          <a:p>
            <a:pPr marL="342900" indent="-342900" fontAlgn="auto">
              <a:spcBef>
                <a:spcPts val="0"/>
              </a:spcBef>
              <a:spcAft>
                <a:spcPts val="0"/>
              </a:spcAft>
              <a:buFont typeface="+mj-lt"/>
              <a:buAutoNum type="arabicPeriod"/>
              <a:defRPr/>
            </a:pPr>
            <a:endParaRPr lang="en-GB" sz="2400" dirty="0">
              <a:latin typeface="+mn-lt"/>
              <a:cs typeface="+mn-cs"/>
            </a:endParaRPr>
          </a:p>
          <a:p>
            <a:pPr marL="342900" indent="-342900" fontAlgn="auto">
              <a:spcBef>
                <a:spcPts val="0"/>
              </a:spcBef>
              <a:spcAft>
                <a:spcPts val="0"/>
              </a:spcAft>
              <a:buFont typeface="+mj-lt"/>
              <a:buAutoNum type="arabicPeriod"/>
              <a:defRPr/>
            </a:pPr>
            <a:r>
              <a:rPr lang="en-GB" sz="2400" dirty="0">
                <a:latin typeface="+mn-lt"/>
                <a:cs typeface="+mn-cs"/>
              </a:rPr>
              <a:t>What would you love to see happening in your Messy Church five years from now?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r>
              <a:rPr lang="en-GB" sz="3600" b="1" dirty="0" smtClean="0">
                <a:latin typeface="+mj-lt"/>
              </a:rPr>
              <a:t>Fresh Expressions DVD</a:t>
            </a:r>
          </a:p>
          <a:p>
            <a:pPr eaLnBrk="1" fontAlgn="auto" hangingPunct="1">
              <a:spcAft>
                <a:spcPts val="0"/>
              </a:spcAft>
              <a:buFont typeface="Arial" pitchFamily="34" charset="0"/>
              <a:buChar char="•"/>
              <a:defRPr/>
            </a:pPr>
            <a:r>
              <a:rPr lang="en-GB" sz="3600" b="1" dirty="0" smtClean="0">
                <a:latin typeface="+mj-lt"/>
              </a:rPr>
              <a:t>Messy Church book</a:t>
            </a:r>
          </a:p>
          <a:p>
            <a:pPr eaLnBrk="1" fontAlgn="auto" hangingPunct="1">
              <a:spcAft>
                <a:spcPts val="0"/>
              </a:spcAft>
              <a:buFont typeface="Arial" pitchFamily="34" charset="0"/>
              <a:buChar char="•"/>
              <a:defRPr/>
            </a:pPr>
            <a:r>
              <a:rPr lang="en-GB" sz="3600" b="1" dirty="0" smtClean="0">
                <a:latin typeface="+mj-lt"/>
              </a:rPr>
              <a:t>Messy Church website</a:t>
            </a:r>
          </a:p>
          <a:p>
            <a:pPr eaLnBrk="1" fontAlgn="auto" hangingPunct="1">
              <a:spcAft>
                <a:spcPts val="0"/>
              </a:spcAft>
              <a:buFont typeface="Arial" pitchFamily="34" charset="0"/>
              <a:buChar char="•"/>
              <a:defRPr/>
            </a:pPr>
            <a:r>
              <a:rPr lang="en-GB" sz="3600" b="1" dirty="0" smtClean="0">
                <a:latin typeface="+mj-lt"/>
              </a:rPr>
              <a:t> Messy Fiestas</a:t>
            </a:r>
          </a:p>
          <a:p>
            <a:pPr eaLnBrk="1" fontAlgn="auto" hangingPunct="1">
              <a:spcAft>
                <a:spcPts val="0"/>
              </a:spcAft>
              <a:buFont typeface="Arial" pitchFamily="34" charset="0"/>
              <a:buChar char="•"/>
              <a:defRPr/>
            </a:pPr>
            <a:r>
              <a:rPr lang="en-GB" sz="3600" b="1" dirty="0" smtClean="0">
                <a:latin typeface="+mj-lt"/>
              </a:rPr>
              <a:t>Messy Church 2</a:t>
            </a:r>
          </a:p>
          <a:p>
            <a:pPr eaLnBrk="1" fontAlgn="auto" hangingPunct="1">
              <a:spcAft>
                <a:spcPts val="0"/>
              </a:spcAft>
              <a:buFont typeface="Arial" pitchFamily="34" charset="0"/>
              <a:buChar char="•"/>
              <a:defRPr/>
            </a:pPr>
            <a:endParaRPr lang="en-US" dirty="0" smtClean="0"/>
          </a:p>
        </p:txBody>
      </p:sp>
      <p:pic>
        <p:nvPicPr>
          <p:cNvPr id="7171" name="Picture 2" descr="Messy Church">
            <a:hlinkClick r:id="rId3"/>
          </p:cNvPr>
          <p:cNvPicPr>
            <a:picLocks noChangeAspect="1" noChangeArrowheads="1"/>
          </p:cNvPicPr>
          <p:nvPr/>
        </p:nvPicPr>
        <p:blipFill>
          <a:blip r:embed="rId4" cstate="print"/>
          <a:srcRect/>
          <a:stretch>
            <a:fillRect/>
          </a:stretch>
        </p:blipFill>
        <p:spPr bwMode="auto">
          <a:xfrm>
            <a:off x="3286125" y="642938"/>
            <a:ext cx="1428750" cy="2181225"/>
          </a:xfrm>
          <a:prstGeom prst="rect">
            <a:avLst/>
          </a:prstGeom>
          <a:noFill/>
          <a:ln w="9525">
            <a:noFill/>
            <a:miter lim="800000"/>
            <a:headEnd/>
            <a:tailEnd/>
          </a:ln>
        </p:spPr>
      </p:pic>
      <p:pic>
        <p:nvPicPr>
          <p:cNvPr id="7172" name="Picture 4" descr="dvd 1 cover"/>
          <p:cNvPicPr>
            <a:picLocks noChangeAspect="1" noChangeArrowheads="1"/>
          </p:cNvPicPr>
          <p:nvPr/>
        </p:nvPicPr>
        <p:blipFill>
          <a:blip r:embed="rId5" cstate="print"/>
          <a:srcRect/>
          <a:stretch>
            <a:fillRect/>
          </a:stretch>
        </p:blipFill>
        <p:spPr bwMode="auto">
          <a:xfrm>
            <a:off x="714375" y="214313"/>
            <a:ext cx="1357313" cy="1900237"/>
          </a:xfrm>
          <a:prstGeom prst="rect">
            <a:avLst/>
          </a:prstGeom>
          <a:noFill/>
          <a:ln w="9525">
            <a:noFill/>
            <a:miter lim="800000"/>
            <a:headEnd/>
            <a:tailEnd/>
          </a:ln>
        </p:spPr>
      </p:pic>
      <p:pic>
        <p:nvPicPr>
          <p:cNvPr id="7173" name="Picture 2" descr="http://tbn0.google.com/images?q=tbn:9a_rHimUNPwC2M:http://www.weblogcartoons.com/cb/messy-church.jpg">
            <a:hlinkClick r:id="rId6"/>
          </p:cNvPr>
          <p:cNvPicPr>
            <a:picLocks noChangeAspect="1" noChangeArrowheads="1"/>
          </p:cNvPicPr>
          <p:nvPr/>
        </p:nvPicPr>
        <p:blipFill>
          <a:blip r:embed="rId7" cstate="print"/>
          <a:srcRect/>
          <a:stretch>
            <a:fillRect/>
          </a:stretch>
        </p:blipFill>
        <p:spPr bwMode="auto">
          <a:xfrm>
            <a:off x="5929313" y="428625"/>
            <a:ext cx="2547937" cy="1500188"/>
          </a:xfrm>
          <a:prstGeom prst="rect">
            <a:avLst/>
          </a:prstGeom>
          <a:noFill/>
          <a:ln w="9525">
            <a:noFill/>
            <a:miter lim="800000"/>
            <a:headEnd/>
            <a:tailEnd/>
          </a:ln>
        </p:spPr>
      </p:pic>
      <p:pic>
        <p:nvPicPr>
          <p:cNvPr id="7174" name="Picture 6" descr="More information on Messy Church 2">
            <a:hlinkClick r:id="rId8"/>
          </p:cNvPr>
          <p:cNvPicPr>
            <a:picLocks noChangeAspect="1" noChangeArrowheads="1"/>
          </p:cNvPicPr>
          <p:nvPr/>
        </p:nvPicPr>
        <p:blipFill>
          <a:blip r:embed="rId9" cstate="print"/>
          <a:srcRect/>
          <a:stretch>
            <a:fillRect/>
          </a:stretch>
        </p:blipFill>
        <p:spPr bwMode="auto">
          <a:xfrm>
            <a:off x="5500688" y="4714875"/>
            <a:ext cx="1285875" cy="1954213"/>
          </a:xfrm>
          <a:prstGeom prst="rect">
            <a:avLst/>
          </a:prstGeom>
          <a:noFill/>
          <a:ln w="9525">
            <a:noFill/>
            <a:miter lim="800000"/>
            <a:headEnd/>
            <a:tailEnd/>
          </a:ln>
        </p:spPr>
      </p:pic>
      <p:pic>
        <p:nvPicPr>
          <p:cNvPr id="7175" name="Picture 9" descr="LOGO.jpg"/>
          <p:cNvPicPr>
            <a:picLocks noChangeAspect="1"/>
          </p:cNvPicPr>
          <p:nvPr/>
        </p:nvPicPr>
        <p:blipFill>
          <a:blip r:embed="rId10" cstate="print"/>
          <a:srcRect/>
          <a:stretch>
            <a:fillRect/>
          </a:stretch>
        </p:blipFill>
        <p:spPr bwMode="auto">
          <a:xfrm>
            <a:off x="7567613" y="5743575"/>
            <a:ext cx="1576387" cy="1114425"/>
          </a:xfrm>
          <a:prstGeom prst="rect">
            <a:avLst/>
          </a:prstGeom>
          <a:noFill/>
          <a:ln w="9525">
            <a:noFill/>
            <a:miter lim="800000"/>
            <a:headEnd/>
            <a:tailEnd/>
          </a:ln>
        </p:spPr>
      </p:pic>
      <p:pic>
        <p:nvPicPr>
          <p:cNvPr id="7176" name="Picture 10" descr="fiesta birmingham 002.jpg"/>
          <p:cNvPicPr>
            <a:picLocks noChangeAspect="1"/>
          </p:cNvPicPr>
          <p:nvPr/>
        </p:nvPicPr>
        <p:blipFill>
          <a:blip r:embed="rId11" cstate="print"/>
          <a:srcRect/>
          <a:stretch>
            <a:fillRect/>
          </a:stretch>
        </p:blipFill>
        <p:spPr bwMode="auto">
          <a:xfrm>
            <a:off x="6572250" y="2643188"/>
            <a:ext cx="2190750" cy="164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793</Words>
  <Application>Microsoft Office PowerPoint</Application>
  <PresentationFormat>On-screen Show (4:3)</PresentationFormat>
  <Paragraphs>178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Programme</vt:lpstr>
      <vt:lpstr>How did it all begin?</vt:lpstr>
      <vt:lpstr>The Shape of Messy Church</vt:lpstr>
      <vt:lpstr>Aims …</vt:lpstr>
      <vt:lpstr>Slide 6</vt:lpstr>
      <vt:lpstr>Slide 7</vt:lpstr>
      <vt:lpstr>Slide 8</vt:lpstr>
      <vt:lpstr>Slide 9</vt:lpstr>
      <vt:lpstr>September 2008  </vt:lpstr>
      <vt:lpstr>Slide 11</vt:lpstr>
      <vt:lpstr>Slide 12</vt:lpstr>
      <vt:lpstr>Helping Church grow </vt:lpstr>
      <vt:lpstr>Faith at home</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Messy Church Diocese of Europe Synod of Gibraltar</dc:title>
  <dc:creator>Lucy</dc:creator>
  <cp:lastModifiedBy> </cp:lastModifiedBy>
  <cp:revision>19</cp:revision>
  <dcterms:created xsi:type="dcterms:W3CDTF">2010-02-01T15:45:06Z</dcterms:created>
  <dcterms:modified xsi:type="dcterms:W3CDTF">2010-03-26T14:50:39Z</dcterms:modified>
</cp:coreProperties>
</file>